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73" r:id="rId3"/>
    <p:sldId id="274" r:id="rId4"/>
    <p:sldId id="275" r:id="rId5"/>
    <p:sldId id="257" r:id="rId6"/>
  </p:sldIdLst>
  <p:sldSz cx="12192000" cy="6858000"/>
  <p:notesSz cx="6858000" cy="9144000"/>
  <p:embeddedFontLst>
    <p:embeddedFont>
      <p:font typeface="Cambria" panose="02040503050406030204" pitchFamily="18" charset="0"/>
      <p:regular r:id="rId8"/>
      <p:bold r:id="rId9"/>
      <p:italic r:id="rId10"/>
      <p:boldItalic r:id="rId11"/>
    </p:embeddedFont>
    <p:embeddedFont>
      <p:font typeface="Play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jg/4+kk+9NuU5zkixuyCd8fgZz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569" autoAdjust="0"/>
  </p:normalViewPr>
  <p:slideViewPr>
    <p:cSldViewPr snapToGrid="0" showGuides="1">
      <p:cViewPr varScale="1">
        <p:scale>
          <a:sx n="71" d="100"/>
          <a:sy n="71" d="100"/>
        </p:scale>
        <p:origin x="38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las preguntas para el panel:</a:t>
            </a:r>
          </a:p>
          <a:p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1.                  ¿Cuál es el problema que se resolvió? </a:t>
            </a:r>
          </a:p>
          <a:p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2.                  ¿En cuánto tiempo y con cuánta inversión se resolvió?</a:t>
            </a:r>
          </a:p>
          <a:p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3.                  ¿Cuáles fueron los resultados del proyecto?</a:t>
            </a:r>
          </a:p>
          <a:p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4.                  ¿Cuáles fueron las lecciones aprendidas?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FCC970C8-C93B-FD68-B6ED-A7A6F7CA7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346EFE2B-8206-DF61-DBF7-C6835BF10A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A5EAD672-0422-9493-0BC8-2FFC9C9AF3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6966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2D9913DF-3D00-E6A3-0249-629FD3BA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163BAD74-8D6D-8764-86BA-0D26DED737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F0796D9E-5B33-2C1C-3936-8B5174BF24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6752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BDD068BD-DD27-4538-077E-A02607106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BA3BDB07-03E9-849A-A7C3-EBB11B8FAB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E60177FA-DF0B-8053-71EC-1A949B3F31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9929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112982" y="5399307"/>
            <a:ext cx="9966036" cy="81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333"/>
              <a:buFont typeface="Play"/>
              <a:buNone/>
            </a:pPr>
            <a:r>
              <a:rPr lang="es-MX" sz="2300" dirty="0">
                <a:solidFill>
                  <a:schemeClr val="bg1"/>
                </a:solidFill>
              </a:rPr>
              <a:t>De automatizaciones aisladas de rentabilidad dudosa</a:t>
            </a:r>
            <a:br>
              <a:rPr lang="es-MX" sz="2300" dirty="0">
                <a:solidFill>
                  <a:schemeClr val="bg1"/>
                </a:solidFill>
              </a:rPr>
            </a:br>
            <a:r>
              <a:rPr lang="es-MX" sz="2300" dirty="0">
                <a:solidFill>
                  <a:srgbClr val="00FFFF"/>
                </a:solidFill>
              </a:rPr>
              <a:t>a un Centro de Excelencia de IA</a:t>
            </a:r>
            <a:br>
              <a:rPr lang="es-MX" sz="3200" dirty="0">
                <a:solidFill>
                  <a:schemeClr val="bg1"/>
                </a:solidFill>
              </a:rPr>
            </a:br>
            <a:br>
              <a:rPr lang="es-MX" sz="3200" dirty="0">
                <a:solidFill>
                  <a:schemeClr val="bg1"/>
                </a:solidFill>
              </a:rPr>
            </a:br>
            <a:r>
              <a:rPr lang="es-MX" sz="1800" dirty="0">
                <a:solidFill>
                  <a:schemeClr val="bg1"/>
                </a:solidFill>
              </a:rPr>
              <a:t>Miguel García – Consultor en Idonex</a:t>
            </a:r>
            <a:br>
              <a:rPr lang="es-MX" sz="3200" dirty="0">
                <a:solidFill>
                  <a:schemeClr val="bg1"/>
                </a:solidFill>
              </a:rPr>
            </a:br>
            <a:endParaRPr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1E4C6DFC-985C-1EE3-C0B7-5EB6BCBF6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1">
            <a:extLst>
              <a:ext uri="{FF2B5EF4-FFF2-40B4-BE49-F238E27FC236}">
                <a16:creationId xmlns:a16="http://schemas.microsoft.com/office/drawing/2014/main" id="{9C7BF92A-9B6A-DFFB-BB0D-F74BE6E2B660}"/>
              </a:ext>
            </a:extLst>
          </p:cNvPr>
          <p:cNvSpPr/>
          <p:nvPr/>
        </p:nvSpPr>
        <p:spPr>
          <a:xfrm>
            <a:off x="1981200" y="10866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2800" b="1" kern="1200" dirty="0">
                <a:solidFill>
                  <a:srgbClr val="1B2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</a:t>
            </a:r>
            <a:r>
              <a:rPr lang="en-US" sz="2800" b="1" kern="1200" dirty="0" err="1">
                <a:solidFill>
                  <a:srgbClr val="1B2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empresa</a:t>
            </a:r>
            <a:r>
              <a:rPr lang="en-US" sz="2800" b="1" kern="1200" dirty="0">
                <a:solidFill>
                  <a:srgbClr val="1B2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punto de </a:t>
            </a:r>
            <a:r>
              <a:rPr lang="en-US" sz="2800" b="1" kern="1200" dirty="0" err="1">
                <a:solidFill>
                  <a:srgbClr val="1B2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fallar</a:t>
            </a:r>
            <a:r>
              <a:rPr lang="en-US" sz="2800" b="1" kern="1200" dirty="0">
                <a:solidFill>
                  <a:srgbClr val="1B2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con la IA</a:t>
            </a:r>
            <a:endParaRPr lang="en-US" sz="2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 2">
            <a:extLst>
              <a:ext uri="{FF2B5EF4-FFF2-40B4-BE49-F238E27FC236}">
                <a16:creationId xmlns:a16="http://schemas.microsoft.com/office/drawing/2014/main" id="{069C4621-205C-7513-9452-2FAE8E479FA8}"/>
              </a:ext>
            </a:extLst>
          </p:cNvPr>
          <p:cNvSpPr/>
          <p:nvPr/>
        </p:nvSpPr>
        <p:spPr>
          <a:xfrm>
            <a:off x="1956395" y="169811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1600" kern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</a:t>
            </a:r>
            <a:r>
              <a:rPr lang="en-US" sz="1600" kern="1200" dirty="0" err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gobierno</a:t>
            </a:r>
            <a:r>
              <a:rPr lang="en-US" sz="1600" kern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cada área va por su cuenta. Estas son las fallas </a:t>
            </a:r>
            <a:r>
              <a:rPr lang="en-US" sz="1600" kern="1200" dirty="0" err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600" kern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kern="1200" dirty="0" err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</a:t>
            </a:r>
            <a:r>
              <a:rPr lang="en-US" sz="1600" kern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riesgo de </a:t>
            </a:r>
            <a:r>
              <a:rPr lang="en-US" sz="1600" kern="1200" dirty="0" err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cometer</a:t>
            </a:r>
            <a:r>
              <a:rPr lang="en-US" sz="1600" kern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E31CDA67-7EF5-D11D-0EB7-3CD3B7F1EC30}"/>
              </a:ext>
            </a:extLst>
          </p:cNvPr>
          <p:cNvSpPr/>
          <p:nvPr/>
        </p:nvSpPr>
        <p:spPr>
          <a:xfrm>
            <a:off x="822960" y="2349139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90E9B4A3-07A8-E602-B0E7-C6F1FB8D7F27}"/>
              </a:ext>
            </a:extLst>
          </p:cNvPr>
          <p:cNvSpPr/>
          <p:nvPr/>
        </p:nvSpPr>
        <p:spPr>
          <a:xfrm>
            <a:off x="1024128" y="2550307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31976AF3-5374-2EC8-8D8C-F12E37840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" y="2664607"/>
            <a:ext cx="228600" cy="22860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3C72AD92-57C9-4320-F70B-BCFA3FF7D501}"/>
              </a:ext>
            </a:extLst>
          </p:cNvPr>
          <p:cNvSpPr/>
          <p:nvPr/>
        </p:nvSpPr>
        <p:spPr>
          <a:xfrm>
            <a:off x="987552" y="3117235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Expectativas sin cumplir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A0B1579-83A5-B963-CE5E-6C98B0BAFB22}"/>
              </a:ext>
            </a:extLst>
          </p:cNvPr>
          <p:cNvSpPr/>
          <p:nvPr/>
        </p:nvSpPr>
        <p:spPr>
          <a:xfrm>
            <a:off x="987552" y="3519571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Iniciativas de IA que no generan valor medible.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41723A19-9667-828C-735C-DB67110E68DF}"/>
              </a:ext>
            </a:extLst>
          </p:cNvPr>
          <p:cNvSpPr/>
          <p:nvPr/>
        </p:nvSpPr>
        <p:spPr>
          <a:xfrm>
            <a:off x="3532556" y="2349139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B49159FD-1AF6-9911-9458-917192A8E4D5}"/>
              </a:ext>
            </a:extLst>
          </p:cNvPr>
          <p:cNvSpPr/>
          <p:nvPr/>
        </p:nvSpPr>
        <p:spPr>
          <a:xfrm>
            <a:off x="3733724" y="2550307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EE811A5B-4F00-153A-4E86-4A13DCC75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024" y="2664607"/>
            <a:ext cx="228600" cy="228600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8033410B-D275-70DF-6D03-0D05AF898AD4}"/>
              </a:ext>
            </a:extLst>
          </p:cNvPr>
          <p:cNvSpPr/>
          <p:nvPr/>
        </p:nvSpPr>
        <p:spPr>
          <a:xfrm>
            <a:off x="3697148" y="3117235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Baja rentabilidad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25D66737-534B-3318-1E2C-2E1C73E2F4F2}"/>
              </a:ext>
            </a:extLst>
          </p:cNvPr>
          <p:cNvSpPr/>
          <p:nvPr/>
        </p:nvSpPr>
        <p:spPr>
          <a:xfrm>
            <a:off x="3697148" y="3519571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Proyectos sin caso de negocio ni seguimiento de </a:t>
            </a:r>
            <a:r>
              <a:rPr lang="en-US" sz="1100" kern="12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entabilidad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4687418B-D872-19D7-13A8-85D3D682821D}"/>
              </a:ext>
            </a:extLst>
          </p:cNvPr>
          <p:cNvSpPr/>
          <p:nvPr/>
        </p:nvSpPr>
        <p:spPr>
          <a:xfrm>
            <a:off x="6242152" y="2349139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2">
            <a:extLst>
              <a:ext uri="{FF2B5EF4-FFF2-40B4-BE49-F238E27FC236}">
                <a16:creationId xmlns:a16="http://schemas.microsoft.com/office/drawing/2014/main" id="{F2A800A8-B5CF-1F92-5AC5-78680835F3B5}"/>
              </a:ext>
            </a:extLst>
          </p:cNvPr>
          <p:cNvSpPr/>
          <p:nvPr/>
        </p:nvSpPr>
        <p:spPr>
          <a:xfrm>
            <a:off x="6443320" y="2550307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3" descr="preencoded.png">
            <a:extLst>
              <a:ext uri="{FF2B5EF4-FFF2-40B4-BE49-F238E27FC236}">
                <a16:creationId xmlns:a16="http://schemas.microsoft.com/office/drawing/2014/main" id="{D63B8F7E-04FC-1DF6-52ED-B5CA651CF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620" y="2664607"/>
            <a:ext cx="228600" cy="228600"/>
          </a:xfrm>
          <a:prstGeom prst="rect">
            <a:avLst/>
          </a:prstGeom>
        </p:spPr>
      </p:pic>
      <p:sp>
        <p:nvSpPr>
          <p:cNvPr id="29" name="Text 13">
            <a:extLst>
              <a:ext uri="{FF2B5EF4-FFF2-40B4-BE49-F238E27FC236}">
                <a16:creationId xmlns:a16="http://schemas.microsoft.com/office/drawing/2014/main" id="{189AA15C-AA85-BA27-F10F-BA83F9625452}"/>
              </a:ext>
            </a:extLst>
          </p:cNvPr>
          <p:cNvSpPr/>
          <p:nvPr/>
        </p:nvSpPr>
        <p:spPr>
          <a:xfrm>
            <a:off x="6406744" y="3117235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IA fragmentada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8F8F94DA-3FBA-6F49-2D1F-207677DA1F4B}"/>
              </a:ext>
            </a:extLst>
          </p:cNvPr>
          <p:cNvSpPr/>
          <p:nvPr/>
        </p:nvSpPr>
        <p:spPr>
          <a:xfrm>
            <a:off x="6406744" y="3519571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Cada área crea soluciones aisladas y duplica costos.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D61EF6A7-A856-C528-ED42-8370089F73B2}"/>
              </a:ext>
            </a:extLst>
          </p:cNvPr>
          <p:cNvSpPr/>
          <p:nvPr/>
        </p:nvSpPr>
        <p:spPr>
          <a:xfrm>
            <a:off x="8951747" y="2349139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16">
            <a:extLst>
              <a:ext uri="{FF2B5EF4-FFF2-40B4-BE49-F238E27FC236}">
                <a16:creationId xmlns:a16="http://schemas.microsoft.com/office/drawing/2014/main" id="{71DF69A6-4422-DA63-F22D-FCE728B9826F}"/>
              </a:ext>
            </a:extLst>
          </p:cNvPr>
          <p:cNvSpPr/>
          <p:nvPr/>
        </p:nvSpPr>
        <p:spPr>
          <a:xfrm>
            <a:off x="9152915" y="2550307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4" descr="preencoded.png">
            <a:extLst>
              <a:ext uri="{FF2B5EF4-FFF2-40B4-BE49-F238E27FC236}">
                <a16:creationId xmlns:a16="http://schemas.microsoft.com/office/drawing/2014/main" id="{B4D9F430-DFB2-9070-37F9-D8FCE27F2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7215" y="2664607"/>
            <a:ext cx="228600" cy="228600"/>
          </a:xfrm>
          <a:prstGeom prst="rect">
            <a:avLst/>
          </a:prstGeom>
        </p:spPr>
      </p:pic>
      <p:sp>
        <p:nvSpPr>
          <p:cNvPr id="39" name="Text 17">
            <a:extLst>
              <a:ext uri="{FF2B5EF4-FFF2-40B4-BE49-F238E27FC236}">
                <a16:creationId xmlns:a16="http://schemas.microsoft.com/office/drawing/2014/main" id="{AD47BABC-439F-66D3-FE99-73712BF42523}"/>
              </a:ext>
            </a:extLst>
          </p:cNvPr>
          <p:cNvSpPr/>
          <p:nvPr/>
        </p:nvSpPr>
        <p:spPr>
          <a:xfrm>
            <a:off x="9116339" y="3117235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Shadow AI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02C6B99B-B98A-3CB8-D8B9-37FE1C5AF337}"/>
              </a:ext>
            </a:extLst>
          </p:cNvPr>
          <p:cNvSpPr/>
          <p:nvPr/>
        </p:nvSpPr>
        <p:spPr>
          <a:xfrm>
            <a:off x="9116339" y="3519571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no autorizadas que exponen datos críticos.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BB77ACAB-B5F9-C9FC-DD7D-D1DC190830D4}"/>
              </a:ext>
            </a:extLst>
          </p:cNvPr>
          <p:cNvSpPr/>
          <p:nvPr/>
        </p:nvSpPr>
        <p:spPr>
          <a:xfrm>
            <a:off x="822960" y="4580275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741AB92B-325A-08B3-2723-3B15D763F401}"/>
              </a:ext>
            </a:extLst>
          </p:cNvPr>
          <p:cNvSpPr/>
          <p:nvPr/>
        </p:nvSpPr>
        <p:spPr>
          <a:xfrm>
            <a:off x="1024128" y="4781443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5" descr="preencoded.png">
            <a:extLst>
              <a:ext uri="{FF2B5EF4-FFF2-40B4-BE49-F238E27FC236}">
                <a16:creationId xmlns:a16="http://schemas.microsoft.com/office/drawing/2014/main" id="{B4506A29-657A-BC03-E7E2-9B4C4A811D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8428" y="4895743"/>
            <a:ext cx="228600" cy="228600"/>
          </a:xfrm>
          <a:prstGeom prst="rect">
            <a:avLst/>
          </a:prstGeom>
        </p:spPr>
      </p:pic>
      <p:sp>
        <p:nvSpPr>
          <p:cNvPr id="49" name="Text 21">
            <a:extLst>
              <a:ext uri="{FF2B5EF4-FFF2-40B4-BE49-F238E27FC236}">
                <a16:creationId xmlns:a16="http://schemas.microsoft.com/office/drawing/2014/main" id="{8216018F-FFD8-5A68-2772-CE7DDE4AC323}"/>
              </a:ext>
            </a:extLst>
          </p:cNvPr>
          <p:cNvSpPr/>
          <p:nvPr/>
        </p:nvSpPr>
        <p:spPr>
          <a:xfrm>
            <a:off x="987552" y="5348371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Baja adopción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941E48BF-8151-F6C4-0CCE-06470936FBC1}"/>
              </a:ext>
            </a:extLst>
          </p:cNvPr>
          <p:cNvSpPr/>
          <p:nvPr/>
        </p:nvSpPr>
        <p:spPr>
          <a:xfrm>
            <a:off x="987552" y="5750707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 adoptada solo en piloto, sin escala real.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23">
            <a:extLst>
              <a:ext uri="{FF2B5EF4-FFF2-40B4-BE49-F238E27FC236}">
                <a16:creationId xmlns:a16="http://schemas.microsoft.com/office/drawing/2014/main" id="{9B70DADF-E0B3-6C66-7128-D4A43672A085}"/>
              </a:ext>
            </a:extLst>
          </p:cNvPr>
          <p:cNvSpPr/>
          <p:nvPr/>
        </p:nvSpPr>
        <p:spPr>
          <a:xfrm>
            <a:off x="3532556" y="4580275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24">
            <a:extLst>
              <a:ext uri="{FF2B5EF4-FFF2-40B4-BE49-F238E27FC236}">
                <a16:creationId xmlns:a16="http://schemas.microsoft.com/office/drawing/2014/main" id="{AC6F73CC-A80F-B263-9C7C-67F8F6C2206F}"/>
              </a:ext>
            </a:extLst>
          </p:cNvPr>
          <p:cNvSpPr/>
          <p:nvPr/>
        </p:nvSpPr>
        <p:spPr>
          <a:xfrm>
            <a:off x="3733724" y="4781443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6" descr="preencoded.png">
            <a:extLst>
              <a:ext uri="{FF2B5EF4-FFF2-40B4-BE49-F238E27FC236}">
                <a16:creationId xmlns:a16="http://schemas.microsoft.com/office/drawing/2014/main" id="{2288F868-644C-CDFC-D225-84B7F70847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8024" y="4895743"/>
            <a:ext cx="228600" cy="228600"/>
          </a:xfrm>
          <a:prstGeom prst="rect">
            <a:avLst/>
          </a:prstGeom>
        </p:spPr>
      </p:pic>
      <p:sp>
        <p:nvSpPr>
          <p:cNvPr id="59" name="Text 25">
            <a:extLst>
              <a:ext uri="{FF2B5EF4-FFF2-40B4-BE49-F238E27FC236}">
                <a16:creationId xmlns:a16="http://schemas.microsoft.com/office/drawing/2014/main" id="{AB2D6057-43AB-FED7-A832-BF5D55235277}"/>
              </a:ext>
            </a:extLst>
          </p:cNvPr>
          <p:cNvSpPr/>
          <p:nvPr/>
        </p:nvSpPr>
        <p:spPr>
          <a:xfrm>
            <a:off x="3697148" y="5348371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Silos de datos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 26">
            <a:extLst>
              <a:ext uri="{FF2B5EF4-FFF2-40B4-BE49-F238E27FC236}">
                <a16:creationId xmlns:a16="http://schemas.microsoft.com/office/drawing/2014/main" id="{48AEC544-3D4D-B2AB-A338-388A2C7464F1}"/>
              </a:ext>
            </a:extLst>
          </p:cNvPr>
          <p:cNvSpPr/>
          <p:nvPr/>
        </p:nvSpPr>
        <p:spPr>
          <a:xfrm>
            <a:off x="3697148" y="5750707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Inconsistencia de información entre áreas.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27">
            <a:extLst>
              <a:ext uri="{FF2B5EF4-FFF2-40B4-BE49-F238E27FC236}">
                <a16:creationId xmlns:a16="http://schemas.microsoft.com/office/drawing/2014/main" id="{B688E407-F649-922F-07AF-4A8A95E2D022}"/>
              </a:ext>
            </a:extLst>
          </p:cNvPr>
          <p:cNvSpPr/>
          <p:nvPr/>
        </p:nvSpPr>
        <p:spPr>
          <a:xfrm>
            <a:off x="6242152" y="4580275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28">
            <a:extLst>
              <a:ext uri="{FF2B5EF4-FFF2-40B4-BE49-F238E27FC236}">
                <a16:creationId xmlns:a16="http://schemas.microsoft.com/office/drawing/2014/main" id="{8E7AA0D0-4E45-D229-A0FC-0EB97F7A9DDB}"/>
              </a:ext>
            </a:extLst>
          </p:cNvPr>
          <p:cNvSpPr/>
          <p:nvPr/>
        </p:nvSpPr>
        <p:spPr>
          <a:xfrm>
            <a:off x="6443320" y="4781443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7" descr="preencoded.png">
            <a:extLst>
              <a:ext uri="{FF2B5EF4-FFF2-40B4-BE49-F238E27FC236}">
                <a16:creationId xmlns:a16="http://schemas.microsoft.com/office/drawing/2014/main" id="{3748A27F-8C18-7F3A-E62A-A3180EF06C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7620" y="4895743"/>
            <a:ext cx="228600" cy="228600"/>
          </a:xfrm>
          <a:prstGeom prst="rect">
            <a:avLst/>
          </a:prstGeom>
        </p:spPr>
      </p:pic>
      <p:sp>
        <p:nvSpPr>
          <p:cNvPr id="69" name="Text 29">
            <a:extLst>
              <a:ext uri="{FF2B5EF4-FFF2-40B4-BE49-F238E27FC236}">
                <a16:creationId xmlns:a16="http://schemas.microsoft.com/office/drawing/2014/main" id="{8626E778-02A7-5EDF-9B64-7FB92BC357E9}"/>
              </a:ext>
            </a:extLst>
          </p:cNvPr>
          <p:cNvSpPr/>
          <p:nvPr/>
        </p:nvSpPr>
        <p:spPr>
          <a:xfrm>
            <a:off x="6406744" y="5348371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Fatiga por herramientas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 30">
            <a:extLst>
              <a:ext uri="{FF2B5EF4-FFF2-40B4-BE49-F238E27FC236}">
                <a16:creationId xmlns:a16="http://schemas.microsoft.com/office/drawing/2014/main" id="{8C4D77CC-2E6F-1497-02DF-D3E12D79A675}"/>
              </a:ext>
            </a:extLst>
          </p:cNvPr>
          <p:cNvSpPr/>
          <p:nvPr/>
        </p:nvSpPr>
        <p:spPr>
          <a:xfrm>
            <a:off x="6406744" y="5750707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Stack descontrolado sin estándares ni hoja de ruta.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Shape 31">
            <a:extLst>
              <a:ext uri="{FF2B5EF4-FFF2-40B4-BE49-F238E27FC236}">
                <a16:creationId xmlns:a16="http://schemas.microsoft.com/office/drawing/2014/main" id="{4D41DF2D-44B2-F9BA-1DF8-E519A0313400}"/>
              </a:ext>
            </a:extLst>
          </p:cNvPr>
          <p:cNvSpPr/>
          <p:nvPr/>
        </p:nvSpPr>
        <p:spPr>
          <a:xfrm>
            <a:off x="8951747" y="4580275"/>
            <a:ext cx="2416988" cy="190195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Shape 32">
            <a:extLst>
              <a:ext uri="{FF2B5EF4-FFF2-40B4-BE49-F238E27FC236}">
                <a16:creationId xmlns:a16="http://schemas.microsoft.com/office/drawing/2014/main" id="{34BC4FEE-9EC8-D659-31D9-3B64F7733ED0}"/>
              </a:ext>
            </a:extLst>
          </p:cNvPr>
          <p:cNvSpPr/>
          <p:nvPr/>
        </p:nvSpPr>
        <p:spPr>
          <a:xfrm>
            <a:off x="9152915" y="4781443"/>
            <a:ext cx="457200" cy="457200"/>
          </a:xfrm>
          <a:prstGeom prst="ellipse">
            <a:avLst/>
          </a:prstGeom>
          <a:solidFill>
            <a:srgbClr val="F2F6F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" name="Image 8" descr="preencoded.png">
            <a:extLst>
              <a:ext uri="{FF2B5EF4-FFF2-40B4-BE49-F238E27FC236}">
                <a16:creationId xmlns:a16="http://schemas.microsoft.com/office/drawing/2014/main" id="{900A35B6-8379-BB3F-02E5-282349EF2D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7215" y="4895743"/>
            <a:ext cx="228600" cy="228600"/>
          </a:xfrm>
          <a:prstGeom prst="rect">
            <a:avLst/>
          </a:prstGeom>
        </p:spPr>
      </p:pic>
      <p:sp>
        <p:nvSpPr>
          <p:cNvPr id="114" name="Text 33">
            <a:extLst>
              <a:ext uri="{FF2B5EF4-FFF2-40B4-BE49-F238E27FC236}">
                <a16:creationId xmlns:a16="http://schemas.microsoft.com/office/drawing/2014/main" id="{B0E2C08D-2C6A-CA8A-F6A2-6FFE15A12579}"/>
              </a:ext>
            </a:extLst>
          </p:cNvPr>
          <p:cNvSpPr/>
          <p:nvPr/>
        </p:nvSpPr>
        <p:spPr>
          <a:xfrm>
            <a:off x="9116339" y="5348371"/>
            <a:ext cx="2087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Nuevos riesgos de IA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 34">
            <a:extLst>
              <a:ext uri="{FF2B5EF4-FFF2-40B4-BE49-F238E27FC236}">
                <a16:creationId xmlns:a16="http://schemas.microsoft.com/office/drawing/2014/main" id="{CCED20B3-8170-4977-3BEE-E6AE59B9222B}"/>
              </a:ext>
            </a:extLst>
          </p:cNvPr>
          <p:cNvSpPr/>
          <p:nvPr/>
        </p:nvSpPr>
        <p:spPr>
          <a:xfrm>
            <a:off x="9116339" y="5750707"/>
            <a:ext cx="20878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Sin gobierno de riesgos, cumplimiento ni seguridad.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FC4EF47-0240-AC41-FBE7-3D8B9CAD76F7}"/>
              </a:ext>
            </a:extLst>
          </p:cNvPr>
          <p:cNvSpPr/>
          <p:nvPr/>
        </p:nvSpPr>
        <p:spPr>
          <a:xfrm>
            <a:off x="6643752" y="186839"/>
            <a:ext cx="28520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El Problema</a:t>
            </a:r>
          </a:p>
        </p:txBody>
      </p:sp>
    </p:spTree>
    <p:extLst>
      <p:ext uri="{BB962C8B-B14F-4D97-AF65-F5344CB8AC3E}">
        <p14:creationId xmlns:p14="http://schemas.microsoft.com/office/powerpoint/2010/main" val="156213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8506171C-B175-6D4C-15DB-41FB4B65B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 24">
            <a:extLst>
              <a:ext uri="{FF2B5EF4-FFF2-40B4-BE49-F238E27FC236}">
                <a16:creationId xmlns:a16="http://schemas.microsoft.com/office/drawing/2014/main" id="{7496AA3D-4ED2-CC32-B417-3759D7D6C6B2}"/>
              </a:ext>
            </a:extLst>
          </p:cNvPr>
          <p:cNvSpPr/>
          <p:nvPr/>
        </p:nvSpPr>
        <p:spPr>
          <a:xfrm>
            <a:off x="1787278" y="6034279"/>
            <a:ext cx="8723704" cy="40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s-ES" sz="1800" b="1" i="1" kern="1200" dirty="0">
                <a:solidFill>
                  <a:srgbClr val="0D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Centro de Excelencia (</a:t>
            </a:r>
            <a:r>
              <a:rPr lang="es-ES" sz="1800" b="1" i="1" kern="1200" dirty="0" err="1">
                <a:solidFill>
                  <a:srgbClr val="0D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</a:t>
            </a:r>
            <a:r>
              <a:rPr lang="es-ES" sz="1800" b="1" i="1" kern="1200" dirty="0">
                <a:solidFill>
                  <a:srgbClr val="0D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no financia automatizaciones aisladas: </a:t>
            </a:r>
            <a:r>
              <a:rPr lang="es-ES" sz="1800" i="1" kern="1200" dirty="0">
                <a:solidFill>
                  <a:srgbClr val="0D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creó un sistema para invertir mejor, aprender más rápido y escalar solo el valor comprobado.</a:t>
            </a:r>
            <a:endParaRPr lang="es-ES" sz="2000" i="1" kern="1200" dirty="0">
              <a:solidFill>
                <a:srgbClr val="0D7B8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EB7B678-6923-A144-73EF-04D48DA84BA6}"/>
              </a:ext>
            </a:extLst>
          </p:cNvPr>
          <p:cNvSpPr/>
          <p:nvPr/>
        </p:nvSpPr>
        <p:spPr>
          <a:xfrm>
            <a:off x="822960" y="1152146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E9E22AF-E11E-CBDB-E7C3-F6D3F0E9A99F}"/>
              </a:ext>
            </a:extLst>
          </p:cNvPr>
          <p:cNvSpPr/>
          <p:nvPr/>
        </p:nvSpPr>
        <p:spPr>
          <a:xfrm>
            <a:off x="822960" y="1152146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r>
              <a:rPr kumimoji="0" lang="en-US" sz="3000" b="1" i="1" u="none" strike="noStrike" kern="1200" cap="none" spc="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fábrica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de valor con IA, RPA y otras tecnologías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4FF2F5FC-5ACF-DAE5-7F8B-56C5181E0A6B}"/>
              </a:ext>
            </a:extLst>
          </p:cNvPr>
          <p:cNvSpPr/>
          <p:nvPr/>
        </p:nvSpPr>
        <p:spPr>
          <a:xfrm>
            <a:off x="822960" y="1947240"/>
            <a:ext cx="3301898" cy="1115568"/>
          </a:xfrm>
          <a:prstGeom prst="roundRect">
            <a:avLst>
              <a:gd name="adj" fmla="val 6557"/>
            </a:avLst>
          </a:prstGeom>
          <a:solidFill>
            <a:srgbClr val="F2F6F9"/>
          </a:solidFill>
          <a:ln w="12700">
            <a:solidFill>
              <a:srgbClr val="DDE7EE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C5B0DFC9-A9DF-A7DD-BF2F-6A6DFF243FA6}"/>
              </a:ext>
            </a:extLst>
          </p:cNvPr>
          <p:cNvSpPr/>
          <p:nvPr/>
        </p:nvSpPr>
        <p:spPr>
          <a:xfrm>
            <a:off x="1051560" y="2258136"/>
            <a:ext cx="493776" cy="493776"/>
          </a:xfrm>
          <a:prstGeom prst="ellipse">
            <a:avLst/>
          </a:prstGeom>
          <a:solidFill>
            <a:srgbClr val="1B3A5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0E13A2FB-E45A-3E73-C396-2A0B8D94E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386152"/>
            <a:ext cx="237744" cy="237744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F8351D34-55C3-4F66-5C30-36E2E2587EF3}"/>
              </a:ext>
            </a:extLst>
          </p:cNvPr>
          <p:cNvSpPr/>
          <p:nvPr/>
        </p:nvSpPr>
        <p:spPr>
          <a:xfrm>
            <a:off x="1719072" y="1998619"/>
            <a:ext cx="2204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0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TIEMPO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D84FFABE-6745-5FF6-B2A8-8FE007788719}"/>
              </a:ext>
            </a:extLst>
          </p:cNvPr>
          <p:cNvSpPr/>
          <p:nvPr/>
        </p:nvSpPr>
        <p:spPr>
          <a:xfrm>
            <a:off x="1719072" y="2280774"/>
            <a:ext cx="22503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6 meses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09037588-3A79-1CF4-8F84-AA07B49AC0F9}"/>
              </a:ext>
            </a:extLst>
          </p:cNvPr>
          <p:cNvSpPr/>
          <p:nvPr/>
        </p:nvSpPr>
        <p:spPr>
          <a:xfrm>
            <a:off x="4444898" y="1947240"/>
            <a:ext cx="3301898" cy="1115568"/>
          </a:xfrm>
          <a:prstGeom prst="roundRect">
            <a:avLst>
              <a:gd name="adj" fmla="val 6557"/>
            </a:avLst>
          </a:prstGeom>
          <a:solidFill>
            <a:srgbClr val="F2F6F9"/>
          </a:solidFill>
          <a:ln w="12700">
            <a:solidFill>
              <a:srgbClr val="DDE7EE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BE25CCFD-BC5E-04EF-0B2F-CA21014D3A9B}"/>
              </a:ext>
            </a:extLst>
          </p:cNvPr>
          <p:cNvSpPr/>
          <p:nvPr/>
        </p:nvSpPr>
        <p:spPr>
          <a:xfrm>
            <a:off x="4673498" y="2258136"/>
            <a:ext cx="493776" cy="493776"/>
          </a:xfrm>
          <a:prstGeom prst="ellipse">
            <a:avLst/>
          </a:prstGeom>
          <a:solidFill>
            <a:srgbClr val="1B3A5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D987E21-CF0F-B071-8BB1-6DBA52D39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514" y="2386152"/>
            <a:ext cx="237744" cy="237744"/>
          </a:xfrm>
          <a:prstGeom prst="rect">
            <a:avLst/>
          </a:prstGeom>
        </p:spPr>
      </p:pic>
      <p:sp>
        <p:nvSpPr>
          <p:cNvPr id="23" name="Text 9">
            <a:extLst>
              <a:ext uri="{FF2B5EF4-FFF2-40B4-BE49-F238E27FC236}">
                <a16:creationId xmlns:a16="http://schemas.microsoft.com/office/drawing/2014/main" id="{0E57A3D1-7CBE-AD23-3AD2-31E5A3D51659}"/>
              </a:ext>
            </a:extLst>
          </p:cNvPr>
          <p:cNvSpPr/>
          <p:nvPr/>
        </p:nvSpPr>
        <p:spPr>
          <a:xfrm>
            <a:off x="5341010" y="1998619"/>
            <a:ext cx="2204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0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INVERSIÓN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8CDC466B-FD77-0FFB-98E5-1AD19469E07F}"/>
              </a:ext>
            </a:extLst>
          </p:cNvPr>
          <p:cNvSpPr/>
          <p:nvPr/>
        </p:nvSpPr>
        <p:spPr>
          <a:xfrm>
            <a:off x="5341010" y="2280774"/>
            <a:ext cx="22503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&lt; US$80 mil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0FF44E95-C1A9-F47C-31CC-01EDB1DF2D0A}"/>
              </a:ext>
            </a:extLst>
          </p:cNvPr>
          <p:cNvSpPr/>
          <p:nvPr/>
        </p:nvSpPr>
        <p:spPr>
          <a:xfrm>
            <a:off x="8066837" y="1947240"/>
            <a:ext cx="3301898" cy="1115568"/>
          </a:xfrm>
          <a:prstGeom prst="roundRect">
            <a:avLst>
              <a:gd name="adj" fmla="val 6557"/>
            </a:avLst>
          </a:prstGeom>
          <a:solidFill>
            <a:srgbClr val="F2F6F9"/>
          </a:solidFill>
          <a:ln w="12700">
            <a:solidFill>
              <a:srgbClr val="DDE7EE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8010AF4C-13EF-D208-5860-36656EEC593D}"/>
              </a:ext>
            </a:extLst>
          </p:cNvPr>
          <p:cNvSpPr/>
          <p:nvPr/>
        </p:nvSpPr>
        <p:spPr>
          <a:xfrm>
            <a:off x="8295437" y="2258136"/>
            <a:ext cx="493776" cy="493776"/>
          </a:xfrm>
          <a:prstGeom prst="ellipse">
            <a:avLst/>
          </a:prstGeom>
          <a:solidFill>
            <a:srgbClr val="1B3A5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" descr="preencoded.png">
            <a:extLst>
              <a:ext uri="{FF2B5EF4-FFF2-40B4-BE49-F238E27FC236}">
                <a16:creationId xmlns:a16="http://schemas.microsoft.com/office/drawing/2014/main" id="{FAC9D5BC-1185-AE9B-5338-443F2E57F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453" y="2386152"/>
            <a:ext cx="237744" cy="237744"/>
          </a:xfrm>
          <a:prstGeom prst="rect">
            <a:avLst/>
          </a:prstGeom>
        </p:spPr>
      </p:pic>
      <p:sp>
        <p:nvSpPr>
          <p:cNvPr id="33" name="Text 13">
            <a:extLst>
              <a:ext uri="{FF2B5EF4-FFF2-40B4-BE49-F238E27FC236}">
                <a16:creationId xmlns:a16="http://schemas.microsoft.com/office/drawing/2014/main" id="{8165E375-CC61-C986-7418-669F06071064}"/>
              </a:ext>
            </a:extLst>
          </p:cNvPr>
          <p:cNvSpPr/>
          <p:nvPr/>
        </p:nvSpPr>
        <p:spPr>
          <a:xfrm>
            <a:off x="8962949" y="1998619"/>
            <a:ext cx="2204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0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81E0EB8F-A388-B23D-1DA0-F76277608603}"/>
              </a:ext>
            </a:extLst>
          </p:cNvPr>
          <p:cNvSpPr/>
          <p:nvPr/>
        </p:nvSpPr>
        <p:spPr>
          <a:xfrm>
            <a:off x="8962949" y="2280774"/>
            <a:ext cx="2250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Capacidad reusable y gobernada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764BB666-8357-2D00-3C09-FCA923609475}"/>
              </a:ext>
            </a:extLst>
          </p:cNvPr>
          <p:cNvSpPr/>
          <p:nvPr/>
        </p:nvSpPr>
        <p:spPr>
          <a:xfrm>
            <a:off x="8962949" y="2770200"/>
            <a:ext cx="225033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20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RESULTADO PERMANENTE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16">
            <a:extLst>
              <a:ext uri="{FF2B5EF4-FFF2-40B4-BE49-F238E27FC236}">
                <a16:creationId xmlns:a16="http://schemas.microsoft.com/office/drawing/2014/main" id="{B3F608F2-6476-13C6-BEE6-CCA8BFFFAC7D}"/>
              </a:ext>
            </a:extLst>
          </p:cNvPr>
          <p:cNvSpPr/>
          <p:nvPr/>
        </p:nvSpPr>
        <p:spPr>
          <a:xfrm>
            <a:off x="822960" y="3324497"/>
            <a:ext cx="1631943" cy="566928"/>
          </a:xfrm>
          <a:prstGeom prst="chevron">
            <a:avLst/>
          </a:prstGeom>
          <a:solidFill>
            <a:srgbClr val="10233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BCF76C59-4C52-BDAA-2ECE-E3C60525EA2F}"/>
              </a:ext>
            </a:extLst>
          </p:cNvPr>
          <p:cNvSpPr/>
          <p:nvPr/>
        </p:nvSpPr>
        <p:spPr>
          <a:xfrm>
            <a:off x="932688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Descubrir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18">
            <a:extLst>
              <a:ext uri="{FF2B5EF4-FFF2-40B4-BE49-F238E27FC236}">
                <a16:creationId xmlns:a16="http://schemas.microsoft.com/office/drawing/2014/main" id="{BB9AB456-5000-DFB3-4EC6-168BABEB3D46}"/>
              </a:ext>
            </a:extLst>
          </p:cNvPr>
          <p:cNvSpPr/>
          <p:nvPr/>
        </p:nvSpPr>
        <p:spPr>
          <a:xfrm>
            <a:off x="2308599" y="3324497"/>
            <a:ext cx="1631943" cy="566928"/>
          </a:xfrm>
          <a:prstGeom prst="chevron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FB523DB2-B5C9-061B-ABC3-2318819589CC}"/>
              </a:ext>
            </a:extLst>
          </p:cNvPr>
          <p:cNvSpPr/>
          <p:nvPr/>
        </p:nvSpPr>
        <p:spPr>
          <a:xfrm>
            <a:off x="2418327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Diseñar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20">
            <a:extLst>
              <a:ext uri="{FF2B5EF4-FFF2-40B4-BE49-F238E27FC236}">
                <a16:creationId xmlns:a16="http://schemas.microsoft.com/office/drawing/2014/main" id="{A4FC80EF-6AE2-238C-57ED-89193AF523D3}"/>
              </a:ext>
            </a:extLst>
          </p:cNvPr>
          <p:cNvSpPr/>
          <p:nvPr/>
        </p:nvSpPr>
        <p:spPr>
          <a:xfrm>
            <a:off x="3794237" y="3324497"/>
            <a:ext cx="1631943" cy="566928"/>
          </a:xfrm>
          <a:prstGeom prst="chevron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 21">
            <a:extLst>
              <a:ext uri="{FF2B5EF4-FFF2-40B4-BE49-F238E27FC236}">
                <a16:creationId xmlns:a16="http://schemas.microsoft.com/office/drawing/2014/main" id="{114C4EF5-FD77-82A2-F4E1-D308C66A8954}"/>
              </a:ext>
            </a:extLst>
          </p:cNvPr>
          <p:cNvSpPr/>
          <p:nvPr/>
        </p:nvSpPr>
        <p:spPr>
          <a:xfrm>
            <a:off x="3903965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Desarrollar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Shape 22">
            <a:extLst>
              <a:ext uri="{FF2B5EF4-FFF2-40B4-BE49-F238E27FC236}">
                <a16:creationId xmlns:a16="http://schemas.microsoft.com/office/drawing/2014/main" id="{A1B19C9C-D69F-E036-854A-8652796679A8}"/>
              </a:ext>
            </a:extLst>
          </p:cNvPr>
          <p:cNvSpPr/>
          <p:nvPr/>
        </p:nvSpPr>
        <p:spPr>
          <a:xfrm>
            <a:off x="5279876" y="3324497"/>
            <a:ext cx="1631943" cy="566928"/>
          </a:xfrm>
          <a:prstGeom prst="chevron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Text 23">
            <a:extLst>
              <a:ext uri="{FF2B5EF4-FFF2-40B4-BE49-F238E27FC236}">
                <a16:creationId xmlns:a16="http://schemas.microsoft.com/office/drawing/2014/main" id="{12BB6C88-99EC-1140-9F54-F46701DCB62A}"/>
              </a:ext>
            </a:extLst>
          </p:cNvPr>
          <p:cNvSpPr/>
          <p:nvPr/>
        </p:nvSpPr>
        <p:spPr>
          <a:xfrm>
            <a:off x="5389604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Probar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24">
            <a:extLst>
              <a:ext uri="{FF2B5EF4-FFF2-40B4-BE49-F238E27FC236}">
                <a16:creationId xmlns:a16="http://schemas.microsoft.com/office/drawing/2014/main" id="{157C81AA-B249-CC1E-305A-D5AC1A5F17D5}"/>
              </a:ext>
            </a:extLst>
          </p:cNvPr>
          <p:cNvSpPr/>
          <p:nvPr/>
        </p:nvSpPr>
        <p:spPr>
          <a:xfrm>
            <a:off x="6765515" y="3324497"/>
            <a:ext cx="1631943" cy="566928"/>
          </a:xfrm>
          <a:prstGeom prst="chevron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 25">
            <a:extLst>
              <a:ext uri="{FF2B5EF4-FFF2-40B4-BE49-F238E27FC236}">
                <a16:creationId xmlns:a16="http://schemas.microsoft.com/office/drawing/2014/main" id="{96226A12-9C02-3C4D-3165-9CF1559676FB}"/>
              </a:ext>
            </a:extLst>
          </p:cNvPr>
          <p:cNvSpPr/>
          <p:nvPr/>
        </p:nvSpPr>
        <p:spPr>
          <a:xfrm>
            <a:off x="6875243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Desplegar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Shape 26">
            <a:extLst>
              <a:ext uri="{FF2B5EF4-FFF2-40B4-BE49-F238E27FC236}">
                <a16:creationId xmlns:a16="http://schemas.microsoft.com/office/drawing/2014/main" id="{A17FE08D-A0D7-3EB4-4D88-6C71F7197D0B}"/>
              </a:ext>
            </a:extLst>
          </p:cNvPr>
          <p:cNvSpPr/>
          <p:nvPr/>
        </p:nvSpPr>
        <p:spPr>
          <a:xfrm>
            <a:off x="8251154" y="3324497"/>
            <a:ext cx="1631943" cy="566928"/>
          </a:xfrm>
          <a:prstGeom prst="chevron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Text 27">
            <a:extLst>
              <a:ext uri="{FF2B5EF4-FFF2-40B4-BE49-F238E27FC236}">
                <a16:creationId xmlns:a16="http://schemas.microsoft.com/office/drawing/2014/main" id="{4C6AE198-9932-2879-2011-B1B657A7513B}"/>
              </a:ext>
            </a:extLst>
          </p:cNvPr>
          <p:cNvSpPr/>
          <p:nvPr/>
        </p:nvSpPr>
        <p:spPr>
          <a:xfrm>
            <a:off x="8360882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Soportar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Shape 28">
            <a:extLst>
              <a:ext uri="{FF2B5EF4-FFF2-40B4-BE49-F238E27FC236}">
                <a16:creationId xmlns:a16="http://schemas.microsoft.com/office/drawing/2014/main" id="{31286543-1876-1751-75C4-57F7EF407180}"/>
              </a:ext>
            </a:extLst>
          </p:cNvPr>
          <p:cNvSpPr/>
          <p:nvPr/>
        </p:nvSpPr>
        <p:spPr>
          <a:xfrm>
            <a:off x="9736792" y="3324497"/>
            <a:ext cx="1631943" cy="566928"/>
          </a:xfrm>
          <a:prstGeom prst="chevron">
            <a:avLst/>
          </a:prstGeom>
          <a:solidFill>
            <a:srgbClr val="10233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 29">
            <a:extLst>
              <a:ext uri="{FF2B5EF4-FFF2-40B4-BE49-F238E27FC236}">
                <a16:creationId xmlns:a16="http://schemas.microsoft.com/office/drawing/2014/main" id="{387D8F05-E676-7D8F-A1DE-B280CFEB3673}"/>
              </a:ext>
            </a:extLst>
          </p:cNvPr>
          <p:cNvSpPr/>
          <p:nvPr/>
        </p:nvSpPr>
        <p:spPr>
          <a:xfrm>
            <a:off x="9846520" y="3324497"/>
            <a:ext cx="14673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Evolucionar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ext 30">
            <a:extLst>
              <a:ext uri="{FF2B5EF4-FFF2-40B4-BE49-F238E27FC236}">
                <a16:creationId xmlns:a16="http://schemas.microsoft.com/office/drawing/2014/main" id="{6460A026-912B-6083-8CE7-CA29FA45483D}"/>
              </a:ext>
            </a:extLst>
          </p:cNvPr>
          <p:cNvSpPr/>
          <p:nvPr/>
        </p:nvSpPr>
        <p:spPr>
          <a:xfrm>
            <a:off x="822960" y="4125681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 31">
            <a:extLst>
              <a:ext uri="{FF2B5EF4-FFF2-40B4-BE49-F238E27FC236}">
                <a16:creationId xmlns:a16="http://schemas.microsoft.com/office/drawing/2014/main" id="{B9B4BE47-505C-9170-0030-1EDA9141B9B3}"/>
              </a:ext>
            </a:extLst>
          </p:cNvPr>
          <p:cNvSpPr/>
          <p:nvPr/>
        </p:nvSpPr>
        <p:spPr>
          <a:xfrm>
            <a:off x="1371600" y="4157685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Solo avanzan casos con hipótesis de valor, viabilidad y responsable de negocio.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 32">
            <a:extLst>
              <a:ext uri="{FF2B5EF4-FFF2-40B4-BE49-F238E27FC236}">
                <a16:creationId xmlns:a16="http://schemas.microsoft.com/office/drawing/2014/main" id="{B0AB6AB8-8BA0-2DF2-394B-1F6EAAFCE388}"/>
              </a:ext>
            </a:extLst>
          </p:cNvPr>
          <p:cNvSpPr/>
          <p:nvPr/>
        </p:nvSpPr>
        <p:spPr>
          <a:xfrm>
            <a:off x="822960" y="4601169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Text 33">
            <a:extLst>
              <a:ext uri="{FF2B5EF4-FFF2-40B4-BE49-F238E27FC236}">
                <a16:creationId xmlns:a16="http://schemas.microsoft.com/office/drawing/2014/main" id="{FF8F1615-515A-DBA5-AA7D-F090CBF17C3F}"/>
              </a:ext>
            </a:extLst>
          </p:cNvPr>
          <p:cNvSpPr/>
          <p:nvPr/>
        </p:nvSpPr>
        <p:spPr>
          <a:xfrm>
            <a:off x="1371600" y="4633173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Cada iniciativa pasa por controles de calidad, seguridad y aprobación antes de producción.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Text 34">
            <a:extLst>
              <a:ext uri="{FF2B5EF4-FFF2-40B4-BE49-F238E27FC236}">
                <a16:creationId xmlns:a16="http://schemas.microsoft.com/office/drawing/2014/main" id="{D0F13B1F-095E-F75A-11FF-5A061B388208}"/>
              </a:ext>
            </a:extLst>
          </p:cNvPr>
          <p:cNvSpPr/>
          <p:nvPr/>
        </p:nvSpPr>
        <p:spPr>
          <a:xfrm>
            <a:off x="822960" y="5076657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Text 35">
            <a:extLst>
              <a:ext uri="{FF2B5EF4-FFF2-40B4-BE49-F238E27FC236}">
                <a16:creationId xmlns:a16="http://schemas.microsoft.com/office/drawing/2014/main" id="{34839C23-721E-08E9-5991-7C7699D3F0EF}"/>
              </a:ext>
            </a:extLst>
          </p:cNvPr>
          <p:cNvSpPr/>
          <p:nvPr/>
        </p:nvSpPr>
        <p:spPr>
          <a:xfrm>
            <a:off x="1371600" y="5108661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1023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Los resultados se revisan mensualmente contra el caso de negocio para corregir, detener o escalar.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Rectángulo 118">
            <a:extLst>
              <a:ext uri="{FF2B5EF4-FFF2-40B4-BE49-F238E27FC236}">
                <a16:creationId xmlns:a16="http://schemas.microsoft.com/office/drawing/2014/main" id="{197B69D6-B1C8-CB74-40DC-370553E41324}"/>
              </a:ext>
            </a:extLst>
          </p:cNvPr>
          <p:cNvSpPr/>
          <p:nvPr/>
        </p:nvSpPr>
        <p:spPr>
          <a:xfrm>
            <a:off x="6669402" y="186839"/>
            <a:ext cx="28007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La Solución</a:t>
            </a:r>
          </a:p>
        </p:txBody>
      </p:sp>
      <p:sp>
        <p:nvSpPr>
          <p:cNvPr id="121" name="Título 120">
            <a:extLst>
              <a:ext uri="{FF2B5EF4-FFF2-40B4-BE49-F238E27FC236}">
                <a16:creationId xmlns:a16="http://schemas.microsoft.com/office/drawing/2014/main" id="{9CEC3206-DC21-6896-5E79-0ECA9463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320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672E8F01-2F34-9CE1-11D3-1620D0C5F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2">
            <a:extLst>
              <a:ext uri="{FF2B5EF4-FFF2-40B4-BE49-F238E27FC236}">
                <a16:creationId xmlns:a16="http://schemas.microsoft.com/office/drawing/2014/main" id="{494C26D2-4C08-A23B-A92F-07889E64A8B2}"/>
              </a:ext>
            </a:extLst>
          </p:cNvPr>
          <p:cNvSpPr/>
          <p:nvPr/>
        </p:nvSpPr>
        <p:spPr>
          <a:xfrm>
            <a:off x="3886200" y="2598423"/>
            <a:ext cx="2209648" cy="731520"/>
          </a:xfrm>
          <a:prstGeom prst="line">
            <a:avLst/>
          </a:prstGeom>
          <a:noFill/>
          <a:ln w="15875">
            <a:solidFill>
              <a:srgbClr val="B9CBD8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3">
            <a:extLst>
              <a:ext uri="{FF2B5EF4-FFF2-40B4-BE49-F238E27FC236}">
                <a16:creationId xmlns:a16="http://schemas.microsoft.com/office/drawing/2014/main" id="{E08D8E7E-C35B-CDE8-9DD1-F58818DC961B}"/>
              </a:ext>
            </a:extLst>
          </p:cNvPr>
          <p:cNvSpPr/>
          <p:nvPr/>
        </p:nvSpPr>
        <p:spPr>
          <a:xfrm flipV="1">
            <a:off x="3886200" y="3329943"/>
            <a:ext cx="2209648" cy="960120"/>
          </a:xfrm>
          <a:prstGeom prst="line">
            <a:avLst/>
          </a:prstGeom>
          <a:noFill/>
          <a:ln w="15875">
            <a:solidFill>
              <a:srgbClr val="B9CBD8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4">
            <a:extLst>
              <a:ext uri="{FF2B5EF4-FFF2-40B4-BE49-F238E27FC236}">
                <a16:creationId xmlns:a16="http://schemas.microsoft.com/office/drawing/2014/main" id="{6E90EC86-9EE2-DD0D-3717-ECE8A8996D7E}"/>
              </a:ext>
            </a:extLst>
          </p:cNvPr>
          <p:cNvSpPr/>
          <p:nvPr/>
        </p:nvSpPr>
        <p:spPr>
          <a:xfrm flipV="1">
            <a:off x="6095848" y="2598423"/>
            <a:ext cx="2206904" cy="731520"/>
          </a:xfrm>
          <a:prstGeom prst="line">
            <a:avLst/>
          </a:prstGeom>
          <a:noFill/>
          <a:ln w="15875">
            <a:solidFill>
              <a:srgbClr val="B9CBD8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5">
            <a:extLst>
              <a:ext uri="{FF2B5EF4-FFF2-40B4-BE49-F238E27FC236}">
                <a16:creationId xmlns:a16="http://schemas.microsoft.com/office/drawing/2014/main" id="{6BD2F8B1-6A8C-427D-2A3B-FD8E2E454324}"/>
              </a:ext>
            </a:extLst>
          </p:cNvPr>
          <p:cNvSpPr/>
          <p:nvPr/>
        </p:nvSpPr>
        <p:spPr>
          <a:xfrm>
            <a:off x="6095848" y="3329943"/>
            <a:ext cx="2206904" cy="960120"/>
          </a:xfrm>
          <a:prstGeom prst="line">
            <a:avLst/>
          </a:prstGeom>
          <a:noFill/>
          <a:ln w="15875">
            <a:solidFill>
              <a:srgbClr val="B9CBD8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6">
            <a:extLst>
              <a:ext uri="{FF2B5EF4-FFF2-40B4-BE49-F238E27FC236}">
                <a16:creationId xmlns:a16="http://schemas.microsoft.com/office/drawing/2014/main" id="{3591BFC5-BE03-4F03-8545-7E341E11F425}"/>
              </a:ext>
            </a:extLst>
          </p:cNvPr>
          <p:cNvSpPr/>
          <p:nvPr/>
        </p:nvSpPr>
        <p:spPr>
          <a:xfrm>
            <a:off x="6095848" y="3329943"/>
            <a:ext cx="914" cy="1851660"/>
          </a:xfrm>
          <a:prstGeom prst="line">
            <a:avLst/>
          </a:prstGeom>
          <a:noFill/>
          <a:ln w="15875">
            <a:solidFill>
              <a:srgbClr val="B9CBD8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Shape 7">
            <a:extLst>
              <a:ext uri="{FF2B5EF4-FFF2-40B4-BE49-F238E27FC236}">
                <a16:creationId xmlns:a16="http://schemas.microsoft.com/office/drawing/2014/main" id="{0182BA5F-E869-9040-2A6A-70A8701319ED}"/>
              </a:ext>
            </a:extLst>
          </p:cNvPr>
          <p:cNvSpPr/>
          <p:nvPr/>
        </p:nvSpPr>
        <p:spPr>
          <a:xfrm>
            <a:off x="4719676" y="1972059"/>
            <a:ext cx="2880360" cy="2880360"/>
          </a:xfrm>
          <a:prstGeom prst="ellipse">
            <a:avLst/>
          </a:prstGeom>
          <a:solidFill>
            <a:srgbClr val="C6D3D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8">
            <a:extLst>
              <a:ext uri="{FF2B5EF4-FFF2-40B4-BE49-F238E27FC236}">
                <a16:creationId xmlns:a16="http://schemas.microsoft.com/office/drawing/2014/main" id="{60B50B71-90C7-CAEA-98EB-BEA4C9080F18}"/>
              </a:ext>
            </a:extLst>
          </p:cNvPr>
          <p:cNvSpPr/>
          <p:nvPr/>
        </p:nvSpPr>
        <p:spPr>
          <a:xfrm>
            <a:off x="4655668" y="1889763"/>
            <a:ext cx="2880360" cy="2880360"/>
          </a:xfrm>
          <a:prstGeom prst="ellipse">
            <a:avLst/>
          </a:prstGeom>
          <a:solidFill>
            <a:srgbClr val="10233F"/>
          </a:solidFill>
          <a:ln w="19050">
            <a:solidFill>
              <a:srgbClr val="0E7C8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9">
            <a:extLst>
              <a:ext uri="{FF2B5EF4-FFF2-40B4-BE49-F238E27FC236}">
                <a16:creationId xmlns:a16="http://schemas.microsoft.com/office/drawing/2014/main" id="{F452414B-DB67-5A2C-5A80-2C3ECE900DE7}"/>
              </a:ext>
            </a:extLst>
          </p:cNvPr>
          <p:cNvSpPr/>
          <p:nvPr/>
        </p:nvSpPr>
        <p:spPr>
          <a:xfrm>
            <a:off x="4655668" y="2365251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0" cap="none" spc="300" normalizeH="0" baseline="0" noProof="0" dirty="0">
                <a:ln>
                  <a:noFill/>
                </a:ln>
                <a:solidFill>
                  <a:srgbClr val="18B7C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RESULTADO CENTRAL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10">
            <a:extLst>
              <a:ext uri="{FF2B5EF4-FFF2-40B4-BE49-F238E27FC236}">
                <a16:creationId xmlns:a16="http://schemas.microsoft.com/office/drawing/2014/main" id="{2900AFD0-7A6B-FAB4-B619-E48B01AE526F}"/>
              </a:ext>
            </a:extLst>
          </p:cNvPr>
          <p:cNvSpPr/>
          <p:nvPr/>
        </p:nvSpPr>
        <p:spPr>
          <a:xfrm>
            <a:off x="4655668" y="2676147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Cartera de valor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controlada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11">
            <a:extLst>
              <a:ext uri="{FF2B5EF4-FFF2-40B4-BE49-F238E27FC236}">
                <a16:creationId xmlns:a16="http://schemas.microsoft.com/office/drawing/2014/main" id="{3D72780C-D76B-9EFE-3779-58A5E1F16E7C}"/>
              </a:ext>
            </a:extLst>
          </p:cNvPr>
          <p:cNvSpPr/>
          <p:nvPr/>
        </p:nvSpPr>
        <p:spPr>
          <a:xfrm>
            <a:off x="4884268" y="3773427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FE3E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Invertir mejor  ·  Ejecutar con control  ·  Escalar evidencia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Shape 12">
            <a:extLst>
              <a:ext uri="{FF2B5EF4-FFF2-40B4-BE49-F238E27FC236}">
                <a16:creationId xmlns:a16="http://schemas.microsoft.com/office/drawing/2014/main" id="{86E929EC-54A2-B25B-9FA9-CB33C448923C}"/>
              </a:ext>
            </a:extLst>
          </p:cNvPr>
          <p:cNvSpPr/>
          <p:nvPr/>
        </p:nvSpPr>
        <p:spPr>
          <a:xfrm>
            <a:off x="777240" y="1889763"/>
            <a:ext cx="31089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13">
            <a:extLst>
              <a:ext uri="{FF2B5EF4-FFF2-40B4-BE49-F238E27FC236}">
                <a16:creationId xmlns:a16="http://schemas.microsoft.com/office/drawing/2014/main" id="{57CDB78B-8439-125B-24CD-74804B6CF263}"/>
              </a:ext>
            </a:extLst>
          </p:cNvPr>
          <p:cNvSpPr/>
          <p:nvPr/>
        </p:nvSpPr>
        <p:spPr>
          <a:xfrm>
            <a:off x="960120" y="2072643"/>
            <a:ext cx="402336" cy="402336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" descr="preencoded.png">
            <a:extLst>
              <a:ext uri="{FF2B5EF4-FFF2-40B4-BE49-F238E27FC236}">
                <a16:creationId xmlns:a16="http://schemas.microsoft.com/office/drawing/2014/main" id="{75EB9478-2481-E123-415D-A3D506977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4" y="2173227"/>
            <a:ext cx="201168" cy="201168"/>
          </a:xfrm>
          <a:prstGeom prst="rect">
            <a:avLst/>
          </a:prstGeom>
        </p:spPr>
      </p:pic>
      <p:sp>
        <p:nvSpPr>
          <p:cNvPr id="64" name="Text 14">
            <a:extLst>
              <a:ext uri="{FF2B5EF4-FFF2-40B4-BE49-F238E27FC236}">
                <a16:creationId xmlns:a16="http://schemas.microsoft.com/office/drawing/2014/main" id="{77D01E6A-BB6F-9792-DE00-0C6E55325441}"/>
              </a:ext>
            </a:extLst>
          </p:cNvPr>
          <p:cNvSpPr/>
          <p:nvPr/>
        </p:nvSpPr>
        <p:spPr>
          <a:xfrm>
            <a:off x="1490472" y="2017779"/>
            <a:ext cx="2240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1B3A5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INVERSIÓN MÁS DISCIPLINADA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15">
            <a:extLst>
              <a:ext uri="{FF2B5EF4-FFF2-40B4-BE49-F238E27FC236}">
                <a16:creationId xmlns:a16="http://schemas.microsoft.com/office/drawing/2014/main" id="{94CDD3A2-AC35-F26B-3E64-DE71508EA95F}"/>
              </a:ext>
            </a:extLst>
          </p:cNvPr>
          <p:cNvSpPr/>
          <p:nvPr/>
        </p:nvSpPr>
        <p:spPr>
          <a:xfrm>
            <a:off x="960120" y="2566419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Ningún nuevo caso avanza sin autoevaluación, viabilidad y caso de negocio.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hape 16">
            <a:extLst>
              <a:ext uri="{FF2B5EF4-FFF2-40B4-BE49-F238E27FC236}">
                <a16:creationId xmlns:a16="http://schemas.microsoft.com/office/drawing/2014/main" id="{58EF0CA9-404B-3442-6F05-B952B0168447}"/>
              </a:ext>
            </a:extLst>
          </p:cNvPr>
          <p:cNvSpPr/>
          <p:nvPr/>
        </p:nvSpPr>
        <p:spPr>
          <a:xfrm>
            <a:off x="777240" y="3581403"/>
            <a:ext cx="31089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17">
            <a:extLst>
              <a:ext uri="{FF2B5EF4-FFF2-40B4-BE49-F238E27FC236}">
                <a16:creationId xmlns:a16="http://schemas.microsoft.com/office/drawing/2014/main" id="{C7C40838-3A52-5EBD-F695-DBD63B77DE98}"/>
              </a:ext>
            </a:extLst>
          </p:cNvPr>
          <p:cNvSpPr/>
          <p:nvPr/>
        </p:nvSpPr>
        <p:spPr>
          <a:xfrm>
            <a:off x="960120" y="3764283"/>
            <a:ext cx="402336" cy="402336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2" descr="preencoded.png">
            <a:extLst>
              <a:ext uri="{FF2B5EF4-FFF2-40B4-BE49-F238E27FC236}">
                <a16:creationId xmlns:a16="http://schemas.microsoft.com/office/drawing/2014/main" id="{A84DA293-D929-1320-6BE5-9914EB6CB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04" y="3864867"/>
            <a:ext cx="201168" cy="201168"/>
          </a:xfrm>
          <a:prstGeom prst="rect">
            <a:avLst/>
          </a:prstGeom>
        </p:spPr>
      </p:pic>
      <p:sp>
        <p:nvSpPr>
          <p:cNvPr id="74" name="Text 18">
            <a:extLst>
              <a:ext uri="{FF2B5EF4-FFF2-40B4-BE49-F238E27FC236}">
                <a16:creationId xmlns:a16="http://schemas.microsoft.com/office/drawing/2014/main" id="{37253794-F920-2D77-2419-3856F12E16A2}"/>
              </a:ext>
            </a:extLst>
          </p:cNvPr>
          <p:cNvSpPr/>
          <p:nvPr/>
        </p:nvSpPr>
        <p:spPr>
          <a:xfrm>
            <a:off x="1490472" y="3709419"/>
            <a:ext cx="2240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1B3A5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MEJOR USO DE CAPACIDAD ESCASA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19">
            <a:extLst>
              <a:ext uri="{FF2B5EF4-FFF2-40B4-BE49-F238E27FC236}">
                <a16:creationId xmlns:a16="http://schemas.microsoft.com/office/drawing/2014/main" id="{6760C4B7-3D92-5EAB-D4A0-D2CA1F843DEF}"/>
              </a:ext>
            </a:extLst>
          </p:cNvPr>
          <p:cNvSpPr/>
          <p:nvPr/>
        </p:nvSpPr>
        <p:spPr>
          <a:xfrm>
            <a:off x="960120" y="4258059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El equipo concentra su tiempo en casos prioritarios y reutiliza prácticas, plantillas y componentes.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Shape 20">
            <a:extLst>
              <a:ext uri="{FF2B5EF4-FFF2-40B4-BE49-F238E27FC236}">
                <a16:creationId xmlns:a16="http://schemas.microsoft.com/office/drawing/2014/main" id="{436A015C-E844-B40C-0F6D-41E94C7C13A6}"/>
              </a:ext>
            </a:extLst>
          </p:cNvPr>
          <p:cNvSpPr/>
          <p:nvPr/>
        </p:nvSpPr>
        <p:spPr>
          <a:xfrm>
            <a:off x="8302752" y="1889763"/>
            <a:ext cx="31089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Shape 21">
            <a:extLst>
              <a:ext uri="{FF2B5EF4-FFF2-40B4-BE49-F238E27FC236}">
                <a16:creationId xmlns:a16="http://schemas.microsoft.com/office/drawing/2014/main" id="{3241B640-287E-C5ED-4F82-A0E7268BBFCC}"/>
              </a:ext>
            </a:extLst>
          </p:cNvPr>
          <p:cNvSpPr/>
          <p:nvPr/>
        </p:nvSpPr>
        <p:spPr>
          <a:xfrm>
            <a:off x="8485632" y="2072643"/>
            <a:ext cx="402336" cy="402336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" name="Image 3" descr="preencoded.png">
            <a:extLst>
              <a:ext uri="{FF2B5EF4-FFF2-40B4-BE49-F238E27FC236}">
                <a16:creationId xmlns:a16="http://schemas.microsoft.com/office/drawing/2014/main" id="{48FB6784-AB28-8886-1036-1ED1C7EC6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216" y="2173227"/>
            <a:ext cx="201168" cy="201168"/>
          </a:xfrm>
          <a:prstGeom prst="rect">
            <a:avLst/>
          </a:prstGeom>
        </p:spPr>
      </p:pic>
      <p:sp>
        <p:nvSpPr>
          <p:cNvPr id="84" name="Text 22">
            <a:extLst>
              <a:ext uri="{FF2B5EF4-FFF2-40B4-BE49-F238E27FC236}">
                <a16:creationId xmlns:a16="http://schemas.microsoft.com/office/drawing/2014/main" id="{F6066CBB-3DBD-D3F6-7499-CCD0FEF43E2F}"/>
              </a:ext>
            </a:extLst>
          </p:cNvPr>
          <p:cNvSpPr/>
          <p:nvPr/>
        </p:nvSpPr>
        <p:spPr>
          <a:xfrm>
            <a:off x="9015984" y="2017779"/>
            <a:ext cx="2240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1B3A5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MENOS GASTO Y ESFUERZO DISPERSO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23">
            <a:extLst>
              <a:ext uri="{FF2B5EF4-FFF2-40B4-BE49-F238E27FC236}">
                <a16:creationId xmlns:a16="http://schemas.microsoft.com/office/drawing/2014/main" id="{E9063C52-E06D-BABC-0DD5-8AE0F3B7B205}"/>
              </a:ext>
            </a:extLst>
          </p:cNvPr>
          <p:cNvSpPr/>
          <p:nvPr/>
        </p:nvSpPr>
        <p:spPr>
          <a:xfrm>
            <a:off x="8485632" y="2566419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 solo portafolio, criterios comunes y reutilización de activos.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Shape 24">
            <a:extLst>
              <a:ext uri="{FF2B5EF4-FFF2-40B4-BE49-F238E27FC236}">
                <a16:creationId xmlns:a16="http://schemas.microsoft.com/office/drawing/2014/main" id="{18AC591D-F91B-39C4-BC24-146ECBA1E11F}"/>
              </a:ext>
            </a:extLst>
          </p:cNvPr>
          <p:cNvSpPr/>
          <p:nvPr/>
        </p:nvSpPr>
        <p:spPr>
          <a:xfrm>
            <a:off x="8302752" y="3581403"/>
            <a:ext cx="31089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Shape 25">
            <a:extLst>
              <a:ext uri="{FF2B5EF4-FFF2-40B4-BE49-F238E27FC236}">
                <a16:creationId xmlns:a16="http://schemas.microsoft.com/office/drawing/2014/main" id="{80016FD6-3B38-7C5D-C8D1-76F8B99E7E8B}"/>
              </a:ext>
            </a:extLst>
          </p:cNvPr>
          <p:cNvSpPr/>
          <p:nvPr/>
        </p:nvSpPr>
        <p:spPr>
          <a:xfrm>
            <a:off x="8485632" y="3764283"/>
            <a:ext cx="402336" cy="402336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3" name="Image 4" descr="preencoded.png">
            <a:extLst>
              <a:ext uri="{FF2B5EF4-FFF2-40B4-BE49-F238E27FC236}">
                <a16:creationId xmlns:a16="http://schemas.microsoft.com/office/drawing/2014/main" id="{47ACAE85-F6CB-691E-4CD4-B9FBCBDC53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6216" y="3864867"/>
            <a:ext cx="201168" cy="201168"/>
          </a:xfrm>
          <a:prstGeom prst="rect">
            <a:avLst/>
          </a:prstGeom>
        </p:spPr>
      </p:pic>
      <p:sp>
        <p:nvSpPr>
          <p:cNvPr id="95" name="Text 26">
            <a:extLst>
              <a:ext uri="{FF2B5EF4-FFF2-40B4-BE49-F238E27FC236}">
                <a16:creationId xmlns:a16="http://schemas.microsoft.com/office/drawing/2014/main" id="{989D7C61-83BE-D844-4CD1-F3A99680D108}"/>
              </a:ext>
            </a:extLst>
          </p:cNvPr>
          <p:cNvSpPr/>
          <p:nvPr/>
        </p:nvSpPr>
        <p:spPr>
          <a:xfrm>
            <a:off x="9015984" y="3709419"/>
            <a:ext cx="2240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1B3A5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MENOR EXPOSICIÓN A RIESGOS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 27">
            <a:extLst>
              <a:ext uri="{FF2B5EF4-FFF2-40B4-BE49-F238E27FC236}">
                <a16:creationId xmlns:a16="http://schemas.microsoft.com/office/drawing/2014/main" id="{95B8F367-1CD8-20FA-17E0-5BE3FCB6D946}"/>
              </a:ext>
            </a:extLst>
          </p:cNvPr>
          <p:cNvSpPr/>
          <p:nvPr/>
        </p:nvSpPr>
        <p:spPr>
          <a:xfrm>
            <a:off x="8485632" y="4258059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Calidad, seguridad, evidencias y aprobaciones forman parte del ciclo antes de producción.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Shape 28">
            <a:extLst>
              <a:ext uri="{FF2B5EF4-FFF2-40B4-BE49-F238E27FC236}">
                <a16:creationId xmlns:a16="http://schemas.microsoft.com/office/drawing/2014/main" id="{812535A0-AAB4-6C91-EF07-5219403BE22D}"/>
              </a:ext>
            </a:extLst>
          </p:cNvPr>
          <p:cNvSpPr/>
          <p:nvPr/>
        </p:nvSpPr>
        <p:spPr>
          <a:xfrm>
            <a:off x="3992728" y="5181603"/>
            <a:ext cx="42062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AF0"/>
            </a:solidFill>
            <a:prstDash val="solid"/>
          </a:ln>
          <a:effectLst>
            <a:outerShdw blurRad="114300" dist="25400" dir="3600000" algn="bl" rotWithShape="0">
              <a:srgbClr val="1B3A5C">
                <a:alpha val="16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Shape 29">
            <a:extLst>
              <a:ext uri="{FF2B5EF4-FFF2-40B4-BE49-F238E27FC236}">
                <a16:creationId xmlns:a16="http://schemas.microsoft.com/office/drawing/2014/main" id="{7024FA3C-F519-F33E-8EB2-4D7CB3A26E76}"/>
              </a:ext>
            </a:extLst>
          </p:cNvPr>
          <p:cNvSpPr/>
          <p:nvPr/>
        </p:nvSpPr>
        <p:spPr>
          <a:xfrm>
            <a:off x="4175608" y="5364483"/>
            <a:ext cx="402336" cy="402336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Image 5" descr="preencoded.png">
            <a:extLst>
              <a:ext uri="{FF2B5EF4-FFF2-40B4-BE49-F238E27FC236}">
                <a16:creationId xmlns:a16="http://schemas.microsoft.com/office/drawing/2014/main" id="{0481728F-3CE4-4DB7-E5ED-65D18061EB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6192" y="5465067"/>
            <a:ext cx="201168" cy="201168"/>
          </a:xfrm>
          <a:prstGeom prst="rect">
            <a:avLst/>
          </a:prstGeom>
        </p:spPr>
      </p:pic>
      <p:sp>
        <p:nvSpPr>
          <p:cNvPr id="105" name="Text 30">
            <a:extLst>
              <a:ext uri="{FF2B5EF4-FFF2-40B4-BE49-F238E27FC236}">
                <a16:creationId xmlns:a16="http://schemas.microsoft.com/office/drawing/2014/main" id="{74DBBAF0-CFCE-D22C-8552-7EB5F74C17CC}"/>
              </a:ext>
            </a:extLst>
          </p:cNvPr>
          <p:cNvSpPr/>
          <p:nvPr/>
        </p:nvSpPr>
        <p:spPr>
          <a:xfrm>
            <a:off x="4705960" y="5309619"/>
            <a:ext cx="3337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1B3A5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GESTIÓN MENSUAL BASADA EN EVIDENCIA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Text 31">
            <a:extLst>
              <a:ext uri="{FF2B5EF4-FFF2-40B4-BE49-F238E27FC236}">
                <a16:creationId xmlns:a16="http://schemas.microsoft.com/office/drawing/2014/main" id="{A927A033-C2A3-82B9-2746-FA5D5E7774AE}"/>
              </a:ext>
            </a:extLst>
          </p:cNvPr>
          <p:cNvSpPr/>
          <p:nvPr/>
        </p:nvSpPr>
        <p:spPr>
          <a:xfrm>
            <a:off x="4175608" y="5858259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A6B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Cada caso se revisa contra su caso de negocio para corregir, detener, escalar y aprender.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DF66C1A1-C882-8947-71B1-7D9907E5F2CF}"/>
              </a:ext>
            </a:extLst>
          </p:cNvPr>
          <p:cNvSpPr/>
          <p:nvPr/>
        </p:nvSpPr>
        <p:spPr>
          <a:xfrm>
            <a:off x="6733522" y="186839"/>
            <a:ext cx="26725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Resultados</a:t>
            </a:r>
          </a:p>
        </p:txBody>
      </p:sp>
      <p:sp>
        <p:nvSpPr>
          <p:cNvPr id="111" name="Título 110">
            <a:extLst>
              <a:ext uri="{FF2B5EF4-FFF2-40B4-BE49-F238E27FC236}">
                <a16:creationId xmlns:a16="http://schemas.microsoft.com/office/drawing/2014/main" id="{E04DFB19-3B6A-A084-D114-7BB49A7B2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512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2">
            <a:extLst>
              <a:ext uri="{FF2B5EF4-FFF2-40B4-BE49-F238E27FC236}">
                <a16:creationId xmlns:a16="http://schemas.microsoft.com/office/drawing/2014/main" id="{6EF87187-D21E-6E1D-6FE4-C9AB7B5A232D}"/>
              </a:ext>
            </a:extLst>
          </p:cNvPr>
          <p:cNvSpPr/>
          <p:nvPr/>
        </p:nvSpPr>
        <p:spPr>
          <a:xfrm>
            <a:off x="1906438" y="1972407"/>
            <a:ext cx="548640" cy="519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4800" b="1" kern="1200" dirty="0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279CFBB6-4BB7-67DF-20C5-A9D8609415FF}"/>
              </a:ext>
            </a:extLst>
          </p:cNvPr>
          <p:cNvSpPr/>
          <p:nvPr/>
        </p:nvSpPr>
        <p:spPr>
          <a:xfrm>
            <a:off x="2345350" y="1811261"/>
            <a:ext cx="7498080" cy="680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adopción de IA no </a:t>
            </a:r>
            <a:r>
              <a:rPr lang="en-US" sz="2000" b="1" kern="120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empieza</a:t>
            </a:r>
            <a:r>
              <a:rPr lang="en-U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kern="120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comprando</a:t>
            </a:r>
            <a:r>
              <a:rPr lang="en-U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kern="120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más</a:t>
            </a:r>
            <a:r>
              <a:rPr lang="en-U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herramientas;</a:t>
            </a:r>
            <a:endParaRPr lang="en-US" sz="2000" kern="1200" dirty="0">
              <a:solidFill>
                <a:schemeClr val="bg2">
                  <a:lumMod val="75000"/>
                  <a:lumOff val="25000"/>
                </a:scheme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08BE04D8-D752-3351-6255-D5F28498D1A4}"/>
              </a:ext>
            </a:extLst>
          </p:cNvPr>
          <p:cNvSpPr/>
          <p:nvPr/>
        </p:nvSpPr>
        <p:spPr>
          <a:xfrm>
            <a:off x="2345350" y="2295446"/>
            <a:ext cx="7498080" cy="637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empieza creando el </a:t>
            </a:r>
            <a:r>
              <a:rPr lang="en-US" sz="2000" kern="1200" dirty="0" err="1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modelo</a:t>
            </a:r>
            <a:r>
              <a:rPr lang="en-US" sz="2000" kern="1200" dirty="0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kern="1200" dirty="0" err="1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operativo</a:t>
            </a:r>
            <a:r>
              <a:rPr lang="en-US" sz="2000" kern="1200" dirty="0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para convertir tecnología en valor con responsabilidad.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EABAD62E-9F1D-5A1C-7900-F115A6DD0341}"/>
              </a:ext>
            </a:extLst>
          </p:cNvPr>
          <p:cNvSpPr/>
          <p:nvPr/>
        </p:nvSpPr>
        <p:spPr>
          <a:xfrm>
            <a:off x="1979590" y="3231354"/>
            <a:ext cx="201168" cy="201168"/>
          </a:xfrm>
          <a:prstGeom prst="ellipse">
            <a:avLst/>
          </a:prstGeom>
          <a:solidFill>
            <a:srgbClr val="0D7B8A"/>
          </a:solidFill>
          <a:ln/>
        </p:spPr>
        <p:txBody>
          <a:bodyPr/>
          <a:lstStyle/>
          <a:p>
            <a:pPr>
              <a:buClrTx/>
              <a:buFontTx/>
              <a:buNone/>
            </a:pPr>
            <a:endParaRPr lang="es-MX" sz="18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4623C57-7A9A-B871-FD31-1C1A0DF24B5C}"/>
              </a:ext>
            </a:extLst>
          </p:cNvPr>
          <p:cNvSpPr/>
          <p:nvPr/>
        </p:nvSpPr>
        <p:spPr>
          <a:xfrm>
            <a:off x="2299630" y="3213066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Gobierno primero, herramientas después.</a:t>
            </a:r>
            <a:endParaRPr lang="en-US" sz="180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2CC6A21A-1237-11E5-CFE2-BDA05E0EA24E}"/>
              </a:ext>
            </a:extLst>
          </p:cNvPr>
          <p:cNvSpPr/>
          <p:nvPr/>
        </p:nvSpPr>
        <p:spPr>
          <a:xfrm>
            <a:off x="1979590" y="3864410"/>
            <a:ext cx="201168" cy="201168"/>
          </a:xfrm>
          <a:prstGeom prst="ellipse">
            <a:avLst/>
          </a:prstGeom>
          <a:solidFill>
            <a:srgbClr val="0D7B8A"/>
          </a:solidFill>
          <a:ln/>
        </p:spPr>
        <p:txBody>
          <a:bodyPr/>
          <a:lstStyle/>
          <a:p>
            <a:pPr>
              <a:buClrTx/>
              <a:buFontTx/>
              <a:buNone/>
            </a:pPr>
            <a:endParaRPr lang="es-MX" sz="18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066B3983-C462-68E8-FFD1-C3FA28C2AC13}"/>
              </a:ext>
            </a:extLst>
          </p:cNvPr>
          <p:cNvSpPr/>
          <p:nvPr/>
        </p:nvSpPr>
        <p:spPr>
          <a:xfrm>
            <a:off x="2299630" y="3832269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Cada inversión en IA debe tener caso de negocio, KPI y seguimiento.</a:t>
            </a:r>
            <a:endParaRPr lang="en-US" sz="180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88C1524E-2794-76D3-1566-96C6CC90E819}"/>
              </a:ext>
            </a:extLst>
          </p:cNvPr>
          <p:cNvSpPr/>
          <p:nvPr/>
        </p:nvSpPr>
        <p:spPr>
          <a:xfrm>
            <a:off x="1979590" y="4469761"/>
            <a:ext cx="201168" cy="201168"/>
          </a:xfrm>
          <a:prstGeom prst="ellipse">
            <a:avLst/>
          </a:prstGeom>
          <a:solidFill>
            <a:srgbClr val="0D7B8A"/>
          </a:solidFill>
          <a:ln/>
        </p:spPr>
        <p:txBody>
          <a:bodyPr/>
          <a:lstStyle/>
          <a:p>
            <a:pPr>
              <a:buClrTx/>
              <a:buFontTx/>
              <a:buNone/>
            </a:pPr>
            <a:endParaRPr lang="es-MX" sz="18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7B93B910-4C6D-4FFC-6C55-6D420A7CF861}"/>
              </a:ext>
            </a:extLst>
          </p:cNvPr>
          <p:cNvSpPr/>
          <p:nvPr/>
        </p:nvSpPr>
        <p:spPr>
          <a:xfrm>
            <a:off x="2299630" y="4451473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El CoE es la plataforma que convierte la IA en ventaja competitiva sostenible.</a:t>
            </a:r>
            <a:endParaRPr lang="en-US" sz="180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519B2A3-D738-46AB-579F-84DDF4A33A9B}"/>
              </a:ext>
            </a:extLst>
          </p:cNvPr>
          <p:cNvSpPr/>
          <p:nvPr/>
        </p:nvSpPr>
        <p:spPr>
          <a:xfrm>
            <a:off x="2299630" y="5139323"/>
            <a:ext cx="8296290" cy="680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r>
              <a:rPr lang="es-E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pregunta ya NO es si podemos permitirnos crear un </a:t>
            </a:r>
            <a:r>
              <a:rPr lang="es-ES" sz="2000" b="1" kern="120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CoE</a:t>
            </a:r>
            <a:r>
              <a:rPr lang="es-E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IA</a:t>
            </a:r>
            <a:r>
              <a:rPr lang="en-US" sz="2000" b="1" kern="1200" dirty="0">
                <a:solidFill>
                  <a:schemeClr val="bg2">
                    <a:lumMod val="75000"/>
                    <a:lumOff val="2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</a:t>
            </a:r>
            <a:endParaRPr lang="en-US" sz="2000" kern="1200" dirty="0">
              <a:solidFill>
                <a:schemeClr val="bg2">
                  <a:lumMod val="75000"/>
                  <a:lumOff val="25000"/>
                </a:scheme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C05B3B6D-1BD1-17FE-2E47-3F6F8846AD83}"/>
              </a:ext>
            </a:extLst>
          </p:cNvPr>
          <p:cNvSpPr/>
          <p:nvPr/>
        </p:nvSpPr>
        <p:spPr>
          <a:xfrm>
            <a:off x="2299630" y="5539156"/>
            <a:ext cx="8056143" cy="637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s-ES" sz="2000" kern="1200" dirty="0">
                <a:solidFill>
                  <a:srgbClr val="0D7B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sino cuánto dinero seguiremos perdiendo cada día que operemos sin uno.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F1B6F7D-B9EC-DB8D-35BC-CE9EEE1691C1}"/>
              </a:ext>
            </a:extLst>
          </p:cNvPr>
          <p:cNvSpPr/>
          <p:nvPr/>
        </p:nvSpPr>
        <p:spPr>
          <a:xfrm>
            <a:off x="5474011" y="186839"/>
            <a:ext cx="4761239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Lecciones aprendidas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507</Words>
  <Application>Microsoft Office PowerPoint</Application>
  <PresentationFormat>Panorámica</PresentationFormat>
  <Paragraphs>73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Cambria</vt:lpstr>
      <vt:lpstr>Calibri</vt:lpstr>
      <vt:lpstr>Play</vt:lpstr>
      <vt:lpstr>Arial</vt:lpstr>
      <vt:lpstr>Tema de Office</vt:lpstr>
      <vt:lpstr>De automatizaciones aisladas de rentabilidad dudosa a un Centro de Excelencia de IA  Miguel García – Consultor en Idonex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diseno imef</dc:creator>
  <cp:lastModifiedBy>Miguel Garcia</cp:lastModifiedBy>
  <cp:revision>6</cp:revision>
  <dcterms:created xsi:type="dcterms:W3CDTF">2026-04-27T19:31:51Z</dcterms:created>
  <dcterms:modified xsi:type="dcterms:W3CDTF">2026-07-03T06:04:17Z</dcterms:modified>
</cp:coreProperties>
</file>