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Play" panose="020B0604020202020204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g/4+kk+9NuU5zkixuyCd8fgZz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Apertura: cada llamada es un dato de negocio desaprovechado. Gartner estima que más del 85% de las interacciones nunca se revisan. PostCall Analytics automatiza transcripción, análisis de sentimiento, próximas acciones y redacción de PII para llegar al 100% de cobertura sin sumar personal de QA.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Arquitectura 100% AWS y serverless: el audio entra desde teléfono/VoIP, se cifra en S3, Transcribe genera el texto con identificación de locutor, Bedrock extrae sentimiento y acciones, Macie redacta la PII antes de almacenar, y los insights se entregan al CRM o dashboard. Aplica en cualquier industria de alto volumen de llamadas.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caso de negocio para una audiencia financiera: 100% de cobertura de QA, 60–70% de reducción de costo frente al muestreo manual y menos de 2 minutos a insight. Un proyecto end-to-end de referencia toma ~10 semanas y USD 70,000, con cumplimiento y privacidad por diseño incorporados.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358E65C-6655-E44A-CB65-7B0ECD303928}"/>
              </a:ext>
            </a:extLst>
          </p:cNvPr>
          <p:cNvSpPr/>
          <p:nvPr/>
        </p:nvSpPr>
        <p:spPr>
          <a:xfrm>
            <a:off x="3124200" y="4097274"/>
            <a:ext cx="5943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35D2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SOFTWAREONE  ·  IA EN ACCIÓN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E13742A-08C8-499B-EDC1-758B5A3240A1}"/>
              </a:ext>
            </a:extLst>
          </p:cNvPr>
          <p:cNvSpPr/>
          <p:nvPr/>
        </p:nvSpPr>
        <p:spPr>
          <a:xfrm>
            <a:off x="3124200" y="440817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2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Marveluz Ballesteros  ·  Sales Director</a:t>
            </a:r>
            <a:endParaRPr lang="en-US" sz="12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30E4D9-F133-1FBE-20A4-95A270D204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4771" y="5046463"/>
            <a:ext cx="1982457" cy="6996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35024"/>
            <a:ext cx="10789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spc="140">
                <a:solidFill>
                  <a:srgbClr val="0F9ED5"/>
                </a:solidFill>
                <a:latin typeface="Calibri"/>
              </a:rPr>
              <a:t>INTELIGENCIA DE VOZ CON IA  ·  POSTCALL ANALYTICS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4632" y="1627632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>
                <a:solidFill>
                  <a:srgbClr val="0E2841"/>
                </a:solidFill>
                <a:latin typeface="Calibri"/>
              </a:rPr>
              <a:t>Cada llamada tiene información valiosa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395728"/>
            <a:ext cx="69037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223042"/>
                </a:solidFill>
                <a:latin typeface="Calibri"/>
              </a:rPr>
              <a:t>PostCall Analytics usa IA para transcribir y analizar automáticamente </a:t>
            </a:r>
            <a:r>
              <a:rPr sz="1350" b="1" i="0">
                <a:solidFill>
                  <a:srgbClr val="0E2841"/>
                </a:solidFill>
                <a:latin typeface="Calibri"/>
              </a:rPr>
              <a:t>cada llamada</a:t>
            </a:r>
            <a:r>
              <a:rPr sz="1350" b="0" i="0">
                <a:solidFill>
                  <a:srgbClr val="223042"/>
                </a:solidFill>
                <a:latin typeface="Calibri"/>
              </a:rPr>
              <a:t> de clientes: extrae sentimiento, acciones recomendadas y temas clave, con redacción automática de datos sensibles (PII).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3639312"/>
            <a:ext cx="6903720" cy="2615184"/>
          </a:xfrm>
          <a:prstGeom prst="roundRect">
            <a:avLst>
              <a:gd name="adj" fmla="val 6000"/>
            </a:avLst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3950208"/>
            <a:ext cx="6172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 spc="120">
                <a:solidFill>
                  <a:srgbClr val="0F9ED5"/>
                </a:solidFill>
                <a:latin typeface="Calibri"/>
              </a:rPr>
              <a:t>EL PROBLEMA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4206240"/>
            <a:ext cx="2286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200" b="1" i="0">
                <a:solidFill>
                  <a:srgbClr val="FFFFFF"/>
                </a:solidFill>
                <a:latin typeface="Calibri"/>
              </a:rPr>
              <a:t>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39" y="4315968"/>
            <a:ext cx="416052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CFDDEC"/>
                </a:solidFill>
                <a:latin typeface="Calibri"/>
              </a:rPr>
              <a:t>de las interacciones en contact centers </a:t>
            </a:r>
            <a:r>
              <a:rPr sz="1300" b="1" i="0">
                <a:solidFill>
                  <a:srgbClr val="FFFFFF"/>
                </a:solidFill>
                <a:latin typeface="Calibri"/>
              </a:rPr>
              <a:t>nunca se revisan</a:t>
            </a:r>
            <a:r>
              <a:rPr sz="1300" b="0" i="0">
                <a:solidFill>
                  <a:srgbClr val="CFDDEC"/>
                </a:solidFill>
                <a:latin typeface="Calibri"/>
              </a:rPr>
              <a:t>.  — Gartner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86968" y="5212080"/>
            <a:ext cx="6135624" cy="10972"/>
          </a:xfrm>
          <a:prstGeom prst="rect">
            <a:avLst/>
          </a:prstGeom>
          <a:solidFill>
            <a:srgbClr val="2C4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86968" y="5449824"/>
            <a:ext cx="274320" cy="274320"/>
          </a:xfrm>
          <a:prstGeom prst="ellipse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5458968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0E2841"/>
                </a:solidFill>
                <a:latin typeface="Calibri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9304" y="5394960"/>
            <a:ext cx="5715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1" i="0">
                <a:solidFill>
                  <a:srgbClr val="FFFFFF"/>
                </a:solidFill>
                <a:latin typeface="Calibri"/>
              </a:rPr>
              <a:t>Con PostCall Analytics: </a:t>
            </a:r>
            <a:r>
              <a:rPr sz="1350" b="0" i="0">
                <a:solidFill>
                  <a:srgbClr val="DEEAF4"/>
                </a:solidFill>
                <a:latin typeface="Calibri"/>
              </a:rPr>
              <a:t>100% de cobertura de calidad, sin personal adicional de QA.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62672" y="1664208"/>
            <a:ext cx="4041648" cy="1042415"/>
          </a:xfrm>
          <a:prstGeom prst="roundRect">
            <a:avLst>
              <a:gd name="adj" fmla="val 11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62672" y="1792224"/>
            <a:ext cx="82296" cy="786383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936992" y="1929384"/>
            <a:ext cx="512064" cy="512064"/>
          </a:xfrm>
          <a:prstGeom prst="ellipse">
            <a:avLst/>
          </a:prstGeom>
          <a:solidFill>
            <a:srgbClr val="E1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36992" y="1929384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B7FAB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31936" y="1847088"/>
            <a:ext cx="2898648" cy="6766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550" b="1" i="0">
                <a:solidFill>
                  <a:srgbClr val="0E2841"/>
                </a:solidFill>
                <a:latin typeface="Calibri"/>
              </a:rPr>
              <a:t>Transcripción</a:t>
            </a:r>
          </a:p>
          <a:p>
            <a:pPr algn="l"/>
            <a:r>
              <a:rPr sz="1150" b="0" i="0">
                <a:solidFill>
                  <a:srgbClr val="6B7A90"/>
                </a:solidFill>
                <a:latin typeface="Calibri"/>
              </a:rPr>
              <a:t>Amazon Transcribe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62672" y="2848356"/>
            <a:ext cx="4041648" cy="1042415"/>
          </a:xfrm>
          <a:prstGeom prst="roundRect">
            <a:avLst>
              <a:gd name="adj" fmla="val 11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62672" y="2976372"/>
            <a:ext cx="82296" cy="786383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936992" y="3113532"/>
            <a:ext cx="512064" cy="512064"/>
          </a:xfrm>
          <a:prstGeom prst="ellipse">
            <a:avLst/>
          </a:prstGeom>
          <a:solidFill>
            <a:srgbClr val="E1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36992" y="3113532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B7FAB"/>
                </a:solidFill>
                <a:latin typeface="Calibr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1936" y="3031236"/>
            <a:ext cx="2898648" cy="6766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550" b="1" i="0">
                <a:solidFill>
                  <a:srgbClr val="0E2841"/>
                </a:solidFill>
                <a:latin typeface="Calibri"/>
              </a:rPr>
              <a:t>Sentimiento</a:t>
            </a:r>
          </a:p>
          <a:p>
            <a:pPr algn="l"/>
            <a:r>
              <a:rPr sz="1150" b="0" i="0">
                <a:solidFill>
                  <a:srgbClr val="6B7A90"/>
                </a:solidFill>
                <a:latin typeface="Calibri"/>
              </a:rPr>
              <a:t>Amazon Comprehend + LLM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62672" y="4032504"/>
            <a:ext cx="4041648" cy="1042415"/>
          </a:xfrm>
          <a:prstGeom prst="roundRect">
            <a:avLst>
              <a:gd name="adj" fmla="val 11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62672" y="4160520"/>
            <a:ext cx="82296" cy="786383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7936992" y="4297680"/>
            <a:ext cx="512064" cy="512064"/>
          </a:xfrm>
          <a:prstGeom prst="ellipse">
            <a:avLst/>
          </a:prstGeom>
          <a:solidFill>
            <a:srgbClr val="E1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936992" y="4297680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B7FAB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31936" y="4215384"/>
            <a:ext cx="2898648" cy="6766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550" b="1" i="0">
                <a:solidFill>
                  <a:srgbClr val="0E2841"/>
                </a:solidFill>
                <a:latin typeface="Calibri"/>
              </a:rPr>
              <a:t>Próximas acciones</a:t>
            </a:r>
          </a:p>
          <a:p>
            <a:pPr algn="l"/>
            <a:r>
              <a:rPr sz="1150" b="0" i="0">
                <a:solidFill>
                  <a:srgbClr val="6B7A90"/>
                </a:solidFill>
                <a:latin typeface="Calibri"/>
              </a:rPr>
              <a:t>Amazon Bedrock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662672" y="5216652"/>
            <a:ext cx="4041648" cy="1042415"/>
          </a:xfrm>
          <a:prstGeom prst="roundRect">
            <a:avLst>
              <a:gd name="adj" fmla="val 11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662672" y="5344668"/>
            <a:ext cx="82296" cy="786383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7936992" y="5481828"/>
            <a:ext cx="512064" cy="512064"/>
          </a:xfrm>
          <a:prstGeom prst="ellipse">
            <a:avLst/>
          </a:prstGeom>
          <a:solidFill>
            <a:srgbClr val="E1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936992" y="548182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0B7FAB"/>
                </a:solidFill>
                <a:latin typeface="Calibr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31936" y="5399532"/>
            <a:ext cx="2898648" cy="6766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550" b="1" i="0">
                <a:solidFill>
                  <a:srgbClr val="0E2841"/>
                </a:solidFill>
                <a:latin typeface="Calibri"/>
              </a:rPr>
              <a:t>Protección de PII</a:t>
            </a:r>
          </a:p>
          <a:p>
            <a:pPr algn="l"/>
            <a:r>
              <a:rPr sz="1150" b="0" i="0">
                <a:solidFill>
                  <a:srgbClr val="6B7A90"/>
                </a:solidFill>
                <a:latin typeface="Calibri"/>
              </a:rPr>
              <a:t>Amazon Macie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703" y="1195687"/>
            <a:ext cx="1078992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50" b="1" i="0" spc="140" dirty="0">
                <a:solidFill>
                  <a:srgbClr val="0F9ED5"/>
                </a:solidFill>
                <a:latin typeface="Calibri"/>
              </a:rPr>
              <a:t>VIDEO</a:t>
            </a:r>
            <a:endParaRPr sz="1250" b="1" i="0" spc="140" dirty="0">
              <a:solidFill>
                <a:srgbClr val="0F9ED5"/>
              </a:solidFill>
              <a:latin typeface="Calibri"/>
            </a:endParaRPr>
          </a:p>
        </p:txBody>
      </p:sp>
      <p:pic>
        <p:nvPicPr>
          <p:cNvPr id="59" name="AudioAnalyzerLocal">
            <a:hlinkClick r:id="" action="ppaction://media"/>
            <a:extLst>
              <a:ext uri="{FF2B5EF4-FFF2-40B4-BE49-F238E27FC236}">
                <a16:creationId xmlns:a16="http://schemas.microsoft.com/office/drawing/2014/main" id="{717A425C-FE50-09CA-0EDF-6FB400BD37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859" y="1471823"/>
            <a:ext cx="10461328" cy="5094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8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35024"/>
            <a:ext cx="10789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 spc="140">
                <a:solidFill>
                  <a:srgbClr val="0F9ED5"/>
                </a:solidFill>
                <a:latin typeface="Calibri"/>
              </a:rPr>
              <a:t>RESULTADOS Y CASO DE NEGOCIO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4632" y="1627632"/>
            <a:ext cx="11155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>
                <a:solidFill>
                  <a:srgbClr val="0E2841"/>
                </a:solidFill>
                <a:latin typeface="Calibri"/>
              </a:rPr>
              <a:t>Resultados medibles, inversión acotada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304288"/>
            <a:ext cx="3566160" cy="1170432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432304"/>
            <a:ext cx="82296" cy="914400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2450592"/>
            <a:ext cx="310896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B7FAB"/>
                </a:solidFill>
                <a:latin typeface="Calibri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3035808"/>
            <a:ext cx="31089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0E2841"/>
                </a:solidFill>
                <a:latin typeface="Calibri"/>
              </a:rPr>
              <a:t>Cobertura de QA</a:t>
            </a:r>
          </a:p>
          <a:p>
            <a:pPr algn="l"/>
            <a:r>
              <a:rPr sz="1000" b="0" i="0">
                <a:solidFill>
                  <a:srgbClr val="6B7A90"/>
                </a:solidFill>
                <a:latin typeface="Calibri"/>
              </a:rPr>
              <a:t>vs. 3–5% en revisión manual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1396" y="2304288"/>
            <a:ext cx="3566160" cy="1170432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11396" y="2432304"/>
            <a:ext cx="82296" cy="914400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85716" y="2450592"/>
            <a:ext cx="310896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B7FAB"/>
                </a:solidFill>
                <a:latin typeface="Calibri"/>
              </a:rPr>
              <a:t>60–70%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4004" y="3035808"/>
            <a:ext cx="31089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0E2841"/>
                </a:solidFill>
                <a:latin typeface="Calibri"/>
              </a:rPr>
              <a:t>Reducción de costo</a:t>
            </a:r>
          </a:p>
          <a:p>
            <a:pPr algn="l"/>
            <a:r>
              <a:rPr sz="1000" b="0" i="0">
                <a:solidFill>
                  <a:srgbClr val="6B7A90"/>
                </a:solidFill>
                <a:latin typeface="Calibri"/>
              </a:rPr>
              <a:t>del QA manual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2304288"/>
            <a:ext cx="3566160" cy="1170432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D9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19872" y="2432304"/>
            <a:ext cx="82296" cy="914400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94192" y="2450592"/>
            <a:ext cx="310896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0B7FAB"/>
                </a:solidFill>
                <a:latin typeface="Calibri"/>
              </a:rPr>
              <a:t>&lt; 2 min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035808"/>
            <a:ext cx="31089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0E2841"/>
                </a:solidFill>
                <a:latin typeface="Calibri"/>
              </a:rPr>
              <a:t>Tiempo a insight</a:t>
            </a:r>
          </a:p>
          <a:p>
            <a:pPr algn="l"/>
            <a:r>
              <a:rPr sz="1000" b="0" i="0">
                <a:solidFill>
                  <a:srgbClr val="6B7A90"/>
                </a:solidFill>
                <a:latin typeface="Calibri"/>
              </a:rPr>
              <a:t>promedio por llamada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712463"/>
            <a:ext cx="749807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 spc="120">
                <a:solidFill>
                  <a:srgbClr val="0F9ED5"/>
                </a:solidFill>
                <a:latin typeface="Calibri"/>
              </a:rPr>
              <a:t>PROYECTO TÍPICO END-TO-END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4023360"/>
            <a:ext cx="7360920" cy="402336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4023360"/>
            <a:ext cx="3886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</a:rPr>
              <a:t>FASE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4023360"/>
            <a:ext cx="160020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</a:rPr>
              <a:t>DURACIÓN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4023360"/>
            <a:ext cx="1435608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1" i="0">
                <a:solidFill>
                  <a:srgbClr val="FFFFFF"/>
                </a:solidFill>
                <a:latin typeface="Calibri"/>
              </a:rPr>
              <a:t>COSTO ESTIMADO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4425696"/>
            <a:ext cx="7360920" cy="3840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4425696"/>
            <a:ext cx="3886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23042"/>
                </a:solidFill>
                <a:latin typeface="Calibri"/>
              </a:rPr>
              <a:t>Discovery &amp; mapeo de datos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4425696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0" i="0">
                <a:solidFill>
                  <a:srgbClr val="223042"/>
                </a:solidFill>
                <a:latin typeface="Calibri"/>
              </a:rPr>
              <a:t>2 semanas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4425696"/>
            <a:ext cx="143560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0" i="0">
                <a:solidFill>
                  <a:srgbClr val="223042"/>
                </a:solidFill>
                <a:latin typeface="Calibri"/>
              </a:rPr>
              <a:t>USD 10,000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809744"/>
            <a:ext cx="7360920" cy="384048"/>
          </a:xfrm>
          <a:prstGeom prst="rect">
            <a:avLst/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" y="4809744"/>
            <a:ext cx="3886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23042"/>
                </a:solidFill>
                <a:latin typeface="Calibri"/>
              </a:rPr>
              <a:t>Pipeline de transcripción (ASR)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63440" y="4809744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0" i="0">
                <a:solidFill>
                  <a:srgbClr val="223042"/>
                </a:solidFill>
                <a:latin typeface="Calibri"/>
              </a:rPr>
              <a:t>2 semanas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3640" y="4809744"/>
            <a:ext cx="143560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0" i="0">
                <a:solidFill>
                  <a:srgbClr val="223042"/>
                </a:solidFill>
                <a:latin typeface="Calibri"/>
              </a:rPr>
              <a:t>USD 14,000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5193792"/>
            <a:ext cx="7360920" cy="3840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" y="5193792"/>
            <a:ext cx="3886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23042"/>
                </a:solidFill>
                <a:latin typeface="Calibri"/>
              </a:rPr>
              <a:t>Extracción de sentimiento &amp; acciones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63440" y="5193792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0" i="0">
                <a:solidFill>
                  <a:srgbClr val="223042"/>
                </a:solidFill>
                <a:latin typeface="Calibri"/>
              </a:rPr>
              <a:t>3 semanas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63640" y="5193792"/>
            <a:ext cx="143560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0" i="0">
                <a:solidFill>
                  <a:srgbClr val="223042"/>
                </a:solidFill>
                <a:latin typeface="Calibri"/>
              </a:rPr>
              <a:t>USD 22,000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5577840"/>
            <a:ext cx="7360920" cy="384048"/>
          </a:xfrm>
          <a:prstGeom prst="rect">
            <a:avLst/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5800" y="5577840"/>
            <a:ext cx="3886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23042"/>
                </a:solidFill>
                <a:latin typeface="Calibri"/>
              </a:rPr>
              <a:t>Redacción de PII + dashboards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63440" y="5577840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0" i="0">
                <a:solidFill>
                  <a:srgbClr val="223042"/>
                </a:solidFill>
                <a:latin typeface="Calibri"/>
              </a:rPr>
              <a:t>3 semanas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63640" y="5577840"/>
            <a:ext cx="143560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0" i="0">
                <a:solidFill>
                  <a:srgbClr val="223042"/>
                </a:solidFill>
                <a:latin typeface="Calibri"/>
              </a:rPr>
              <a:t>USD 24,000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5961888"/>
            <a:ext cx="7360920" cy="457200"/>
          </a:xfrm>
          <a:prstGeom prst="rect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85800" y="5961888"/>
            <a:ext cx="38862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0E2841"/>
                </a:solidFill>
                <a:latin typeface="Calibri"/>
              </a:rPr>
              <a:t>TOTAL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63440" y="5961888"/>
            <a:ext cx="16002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50" b="1" i="0">
                <a:solidFill>
                  <a:srgbClr val="0E2841"/>
                </a:solidFill>
                <a:latin typeface="Calibri"/>
              </a:rPr>
              <a:t>10 semanas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63640" y="5961888"/>
            <a:ext cx="1435608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50" b="1" i="0">
                <a:solidFill>
                  <a:srgbClr val="0E2841"/>
                </a:solidFill>
                <a:latin typeface="Calibri"/>
              </a:rPr>
              <a:t>USD 70,000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" y="6510528"/>
            <a:ext cx="7360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1">
                <a:solidFill>
                  <a:srgbClr val="6B7A90"/>
                </a:solidFill>
                <a:latin typeface="Calibri"/>
              </a:rPr>
              <a:t>Estimación referencial · implementación end-to-end para 1 fuente de llamadas.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56448" y="3712463"/>
            <a:ext cx="3529584" cy="2615184"/>
          </a:xfrm>
          <a:prstGeom prst="roundRect">
            <a:avLst>
              <a:gd name="adj" fmla="val 7000"/>
            </a:avLst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467344" y="3986783"/>
            <a:ext cx="2980944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 spc="110">
                <a:solidFill>
                  <a:srgbClr val="0F9ED5"/>
                </a:solidFill>
                <a:latin typeface="Calibri"/>
              </a:rPr>
              <a:t>CUMPLIMIENTO Y CONTROL</a:t>
            </a:r>
          </a:p>
        </p:txBody>
      </p:sp>
      <p:sp>
        <p:nvSpPr>
          <p:cNvPr id="44" name="Oval 43"/>
          <p:cNvSpPr/>
          <p:nvPr/>
        </p:nvSpPr>
        <p:spPr>
          <a:xfrm>
            <a:off x="8485632" y="4471416"/>
            <a:ext cx="128016" cy="128016"/>
          </a:xfrm>
          <a:prstGeom prst="ellipse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759952" y="4389120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 i="0">
                <a:solidFill>
                  <a:srgbClr val="E1EAF3"/>
                </a:solidFill>
                <a:latin typeface="Calibri"/>
              </a:rPr>
              <a:t>Cumplimiento regulatorio de datos (GDPR y normativas locales)</a:t>
            </a:r>
          </a:p>
        </p:txBody>
      </p:sp>
      <p:sp>
        <p:nvSpPr>
          <p:cNvPr id="46" name="Oval 45"/>
          <p:cNvSpPr/>
          <p:nvPr/>
        </p:nvSpPr>
        <p:spPr>
          <a:xfrm>
            <a:off x="8485632" y="5129783"/>
            <a:ext cx="128016" cy="128016"/>
          </a:xfrm>
          <a:prstGeom prst="ellipse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759952" y="5047488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 i="0">
                <a:solidFill>
                  <a:srgbClr val="E1EAF3"/>
                </a:solidFill>
                <a:latin typeface="Calibri"/>
              </a:rPr>
              <a:t>Detección temprana de churn y mejora del NPS</a:t>
            </a:r>
          </a:p>
        </p:txBody>
      </p:sp>
      <p:sp>
        <p:nvSpPr>
          <p:cNvPr id="48" name="Oval 47"/>
          <p:cNvSpPr/>
          <p:nvPr/>
        </p:nvSpPr>
        <p:spPr>
          <a:xfrm>
            <a:off x="8485632" y="5788151"/>
            <a:ext cx="128016" cy="128016"/>
          </a:xfrm>
          <a:prstGeom prst="ellipse">
            <a:avLst/>
          </a:prstGeom>
          <a:solidFill>
            <a:srgbClr val="0F9E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759952" y="5705855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 i="0">
                <a:solidFill>
                  <a:srgbClr val="E1EAF3"/>
                </a:solidFill>
                <a:latin typeface="Calibri"/>
              </a:rPr>
              <a:t>Privacidad por diseño: PII redactada antes de almacenar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411</Words>
  <Application>Microsoft Office PowerPoint</Application>
  <PresentationFormat>Widescreen</PresentationFormat>
  <Paragraphs>61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Play</vt:lpstr>
      <vt:lpstr>Arial</vt:lpstr>
      <vt:lpstr>Calibri</vt:lpstr>
      <vt:lpstr>Tema de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diseno imef</dc:creator>
  <cp:lastModifiedBy>Ballesteros Perdomo, Marveluz</cp:lastModifiedBy>
  <cp:revision>2</cp:revision>
  <dcterms:created xsi:type="dcterms:W3CDTF">2026-04-27T19:31:51Z</dcterms:created>
  <dcterms:modified xsi:type="dcterms:W3CDTF">2026-07-07T18:45:06Z</dcterms:modified>
</cp:coreProperties>
</file>